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250" r:id="rId1"/>
  </p:sldMasterIdLst>
  <p:notesMasterIdLst>
    <p:notesMasterId r:id="rId21"/>
  </p:notesMasterIdLst>
  <p:handoutMasterIdLst>
    <p:handoutMasterId r:id="rId22"/>
  </p:handoutMasterIdLst>
  <p:sldIdLst>
    <p:sldId id="1468" r:id="rId2"/>
    <p:sldId id="1469" r:id="rId3"/>
    <p:sldId id="1475" r:id="rId4"/>
    <p:sldId id="1478" r:id="rId5"/>
    <p:sldId id="1479" r:id="rId6"/>
    <p:sldId id="1477" r:id="rId7"/>
    <p:sldId id="1480" r:id="rId8"/>
    <p:sldId id="1474" r:id="rId9"/>
    <p:sldId id="1482" r:id="rId10"/>
    <p:sldId id="1481" r:id="rId11"/>
    <p:sldId id="1483" r:id="rId12"/>
    <p:sldId id="1484" r:id="rId13"/>
    <p:sldId id="1485" r:id="rId14"/>
    <p:sldId id="1473" r:id="rId15"/>
    <p:sldId id="1487" r:id="rId16"/>
    <p:sldId id="1476" r:id="rId17"/>
    <p:sldId id="1472" r:id="rId18"/>
    <p:sldId id="1471" r:id="rId19"/>
    <p:sldId id="1486" r:id="rId20"/>
  </p:sldIdLst>
  <p:sldSz cx="9144000" cy="6858000" type="screen4x3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CFA3593-2F2C-4838-808D-166D654B7294}">
          <p14:sldIdLst>
            <p14:sldId id="1468"/>
            <p14:sldId id="1469"/>
            <p14:sldId id="1475"/>
            <p14:sldId id="1478"/>
            <p14:sldId id="1479"/>
            <p14:sldId id="1477"/>
            <p14:sldId id="1480"/>
            <p14:sldId id="1474"/>
            <p14:sldId id="1482"/>
            <p14:sldId id="1481"/>
            <p14:sldId id="1483"/>
            <p14:sldId id="1484"/>
            <p14:sldId id="1485"/>
            <p14:sldId id="1473"/>
            <p14:sldId id="1487"/>
            <p14:sldId id="1476"/>
            <p14:sldId id="1472"/>
            <p14:sldId id="1471"/>
            <p14:sldId id="14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FFFFCC"/>
    <a:srgbClr val="FFFF99"/>
    <a:srgbClr val="008A3E"/>
    <a:srgbClr val="3791A7"/>
    <a:srgbClr val="E16609"/>
    <a:srgbClr val="002E8A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475" autoAdjust="0"/>
  </p:normalViewPr>
  <p:slideViewPr>
    <p:cSldViewPr snapToObjects="1">
      <p:cViewPr varScale="1">
        <p:scale>
          <a:sx n="61" d="100"/>
          <a:sy n="61" d="100"/>
        </p:scale>
        <p:origin x="-9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726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wrap="square" lIns="91913" tIns="45957" rIns="91913" bIns="45957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9275"/>
            <a:ext cx="2949575" cy="498475"/>
          </a:xfrm>
          <a:prstGeom prst="rect">
            <a:avLst/>
          </a:prstGeom>
        </p:spPr>
        <p:txBody>
          <a:bodyPr vert="horz" wrap="square" lIns="91913" tIns="45957" rIns="91913" bIns="45957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39275"/>
            <a:ext cx="2947988" cy="498475"/>
          </a:xfrm>
          <a:prstGeom prst="rect">
            <a:avLst/>
          </a:prstGeom>
        </p:spPr>
        <p:txBody>
          <a:bodyPr vert="horz" wrap="square" lIns="91913" tIns="45957" rIns="91913" bIns="45957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D6CBD463-6EA1-403E-A421-AD97FD4DE9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32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924" tIns="45962" rIns="91924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47988" cy="498475"/>
          </a:xfrm>
          <a:prstGeom prst="rect">
            <a:avLst/>
          </a:prstGeom>
        </p:spPr>
        <p:txBody>
          <a:bodyPr vert="horz" lIns="91924" tIns="45962" rIns="91924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9D7497-08FB-4C09-BA70-28B45EBC4FE1}" type="datetimeFigureOut">
              <a:rPr lang="zh-TW" altLang="en-US"/>
              <a:pPr>
                <a:defRPr/>
              </a:pPr>
              <a:t>2013/12/9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4" tIns="45962" rIns="91924" bIns="45962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5125" cy="4471987"/>
          </a:xfrm>
          <a:prstGeom prst="rect">
            <a:avLst/>
          </a:prstGeom>
        </p:spPr>
        <p:txBody>
          <a:bodyPr vert="horz" lIns="91924" tIns="45962" rIns="91924" bIns="45962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2949575" cy="498475"/>
          </a:xfrm>
          <a:prstGeom prst="rect">
            <a:avLst/>
          </a:prstGeom>
        </p:spPr>
        <p:txBody>
          <a:bodyPr vert="horz" lIns="91924" tIns="45962" rIns="91924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7625" y="9439275"/>
            <a:ext cx="2947988" cy="498475"/>
          </a:xfrm>
          <a:prstGeom prst="rect">
            <a:avLst/>
          </a:prstGeom>
        </p:spPr>
        <p:txBody>
          <a:bodyPr vert="horz" lIns="91924" tIns="45962" rIns="91924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1B211B-57E6-46B2-BA6D-7913124439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除了正規的教學內容，為了吸引學生的目光，大學教師的要求簡直就是全能演員得要</a:t>
            </a:r>
            <a:r>
              <a:rPr lang="en-US" altLang="zh-TW" dirty="0" smtClean="0"/>
              <a:t>:</a:t>
            </a:r>
            <a:r>
              <a:rPr lang="zh-TW" altLang="en-US" dirty="0" smtClean="0"/>
              <a:t> 說演</a:t>
            </a:r>
            <a:r>
              <a:rPr lang="zh-TW" altLang="en-US" dirty="0" smtClean="0"/>
              <a:t>俱佳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錄影帶、錄音帶已經不再有人使用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mtClean="0"/>
              <a:t>講桌桌面就是電腦螢幕的使用問題：講桌桌面不夠用、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mtClean="0"/>
              <a:t>講桌桌面就是電腦螢幕的使用問題：講桌桌面不夠用、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發想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有些項目已進行、有些正在規畫建置、有些還只是發想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96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發想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有些項目已進行、有些正在規畫建置、有些還只是發想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96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B211B-57E6-46B2-BA6D-7913124439F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78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6A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6A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E541-8DF6-4B62-8D0B-FB9260B18A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D6AC-099D-4045-B00F-D3E2243D97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C21D-9BFB-4674-BC40-CF67E6BF6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36A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48488" y="6519863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B013B2DC-606D-46AC-85D6-84E069E3AB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AB5F-10E7-4017-B316-34C19CA3A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3AA8-EC4C-4B34-92DB-4DE18378D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6CC9-43E4-4C01-A11F-7AF6E76CF7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E751-9E98-4A6A-802D-6BAD5A2607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30D0-13D1-4113-B908-143F23B83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F52D-47EE-417F-8FD4-A10C9327D0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41C9-2A4C-4163-9D38-8DA49050B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6103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65056736-4A19-412D-92FB-0E3C77674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46088" y="188913"/>
            <a:ext cx="8229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titlestyle</a:t>
            </a:r>
          </a:p>
        </p:txBody>
      </p:sp>
      <p:pic>
        <p:nvPicPr>
          <p:cNvPr id="3078" name="圖片 19" descr="topBanne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765175"/>
            <a:ext cx="914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校徽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97644" y="216025"/>
            <a:ext cx="646356" cy="7647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lang="en-US" altLang="en-US" sz="4000" b="1" kern="1200" dirty="0">
          <a:solidFill>
            <a:srgbClr val="0036A2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6A2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新世代行動數位</a:t>
            </a:r>
            <a:r>
              <a:rPr lang="zh-TW" altLang="zh-TW" dirty="0" smtClean="0"/>
              <a:t>教室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教學</a:t>
            </a:r>
            <a:r>
              <a:rPr lang="zh-TW" altLang="zh-TW" dirty="0"/>
              <a:t>資訊環境建置的發想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主講人：鄭智文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中國文化大學 資訊中心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cchant@pccu.edu.tw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88640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2013 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校務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資訊系統及資訊服務交流研討會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2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圓角化對角線角落矩形 130"/>
          <p:cNvSpPr/>
          <p:nvPr/>
        </p:nvSpPr>
        <p:spPr>
          <a:xfrm>
            <a:off x="179512" y="1052736"/>
            <a:ext cx="2592288" cy="1944216"/>
          </a:xfrm>
          <a:prstGeom prst="round2Diag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圓角化對角線角落矩形 128"/>
          <p:cNvSpPr/>
          <p:nvPr/>
        </p:nvSpPr>
        <p:spPr>
          <a:xfrm>
            <a:off x="3059832" y="1052736"/>
            <a:ext cx="5904656" cy="3600400"/>
          </a:xfrm>
          <a:prstGeom prst="round2Diag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應用情境圖：自動化數位課程影音教材錄製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563888" y="3356992"/>
            <a:ext cx="2304256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教室排程錄影系統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5949280"/>
            <a:ext cx="2160240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串流影音播放系統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0232" y="3212976"/>
            <a:ext cx="2088232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教學電腦畫面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排程錄影系統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916832"/>
            <a:ext cx="2088232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遠端導播系統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與教室即時錄影系統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6" y="3284984"/>
            <a:ext cx="216024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課程網路攝影機組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0032" y="1700808"/>
            <a:ext cx="1368152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課業輔導系統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04248" y="5877272"/>
            <a:ext cx="216024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使用者終端設備瀏覽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(PC</a:t>
            </a:r>
            <a:r>
              <a:rPr lang="zh-TW" altLang="en-US" sz="1400" dirty="0" smtClean="0">
                <a:solidFill>
                  <a:schemeClr val="tx1"/>
                </a:solidFill>
              </a:rPr>
              <a:t>、平板電腦、手機等行動裝置</a:t>
            </a:r>
            <a:r>
              <a:rPr lang="en-US" altLang="zh-TW" sz="1400" dirty="0" smtClean="0">
                <a:solidFill>
                  <a:schemeClr val="tx1"/>
                </a:solidFill>
              </a:rPr>
              <a:t>)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1916832"/>
            <a:ext cx="216024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資訊講桌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7864" y="1700808"/>
            <a:ext cx="1368152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排課系統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肘形接點 30"/>
          <p:cNvCxnSpPr>
            <a:stCxn id="20" idx="2"/>
            <a:endCxn id="4" idx="0"/>
          </p:cNvCxnSpPr>
          <p:nvPr/>
        </p:nvCxnSpPr>
        <p:spPr>
          <a:xfrm rot="16200000" flipH="1">
            <a:off x="3797914" y="2438890"/>
            <a:ext cx="1152128" cy="684076"/>
          </a:xfrm>
          <a:prstGeom prst="bentConnector3">
            <a:avLst>
              <a:gd name="adj1" fmla="val 751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13" idx="2"/>
            <a:endCxn id="4" idx="0"/>
          </p:cNvCxnSpPr>
          <p:nvPr/>
        </p:nvCxnSpPr>
        <p:spPr>
          <a:xfrm rot="5400000">
            <a:off x="4553998" y="2366882"/>
            <a:ext cx="1152128" cy="828092"/>
          </a:xfrm>
          <a:prstGeom prst="bentConnector3">
            <a:avLst>
              <a:gd name="adj1" fmla="val 968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4" idx="2"/>
          </p:cNvCxnSpPr>
          <p:nvPr/>
        </p:nvCxnSpPr>
        <p:spPr>
          <a:xfrm rot="5400000">
            <a:off x="3995936" y="4005064"/>
            <a:ext cx="936104" cy="504056"/>
          </a:xfrm>
          <a:prstGeom prst="bentConnector3">
            <a:avLst>
              <a:gd name="adj1" fmla="val 1899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>
            <a:stCxn id="87" idx="3"/>
            <a:endCxn id="8" idx="0"/>
          </p:cNvCxnSpPr>
          <p:nvPr/>
        </p:nvCxnSpPr>
        <p:spPr>
          <a:xfrm rot="16200000" flipH="1">
            <a:off x="3995936" y="5661248"/>
            <a:ext cx="504056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左-右雙向箭號 41"/>
          <p:cNvSpPr/>
          <p:nvPr/>
        </p:nvSpPr>
        <p:spPr>
          <a:xfrm>
            <a:off x="2699792" y="3501008"/>
            <a:ext cx="720080" cy="144016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圖案 48"/>
          <p:cNvCxnSpPr>
            <a:stCxn id="10" idx="2"/>
            <a:endCxn id="87" idx="4"/>
          </p:cNvCxnSpPr>
          <p:nvPr/>
        </p:nvCxnSpPr>
        <p:spPr>
          <a:xfrm rot="5400000">
            <a:off x="5634118" y="3014954"/>
            <a:ext cx="1368152" cy="27723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上-下雙向箭號 53"/>
          <p:cNvSpPr/>
          <p:nvPr/>
        </p:nvSpPr>
        <p:spPr>
          <a:xfrm>
            <a:off x="7668344" y="2636912"/>
            <a:ext cx="144016" cy="432048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上-下雙向箭號 58"/>
          <p:cNvSpPr/>
          <p:nvPr/>
        </p:nvSpPr>
        <p:spPr>
          <a:xfrm>
            <a:off x="1331640" y="2636912"/>
            <a:ext cx="144016" cy="576064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肘形接點 62"/>
          <p:cNvCxnSpPr>
            <a:stCxn id="12" idx="2"/>
            <a:endCxn id="87" idx="1"/>
          </p:cNvCxnSpPr>
          <p:nvPr/>
        </p:nvCxnSpPr>
        <p:spPr>
          <a:xfrm rot="16200000" flipH="1">
            <a:off x="2411760" y="2924944"/>
            <a:ext cx="864096" cy="2736304"/>
          </a:xfrm>
          <a:prstGeom prst="bentConnector3">
            <a:avLst>
              <a:gd name="adj1" fmla="val 718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摺角紙張 75"/>
          <p:cNvSpPr/>
          <p:nvPr/>
        </p:nvSpPr>
        <p:spPr>
          <a:xfrm>
            <a:off x="3203848" y="2348880"/>
            <a:ext cx="720080" cy="576064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學期課程班表</a:t>
            </a:r>
          </a:p>
        </p:txBody>
      </p:sp>
      <p:sp>
        <p:nvSpPr>
          <p:cNvPr id="77" name="摺角紙張 76"/>
          <p:cNvSpPr/>
          <p:nvPr/>
        </p:nvSpPr>
        <p:spPr>
          <a:xfrm>
            <a:off x="4932040" y="2420888"/>
            <a:ext cx="1008112" cy="792088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教學進度描述與錄影設定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79" name="摺角紙張 78"/>
          <p:cNvSpPr/>
          <p:nvPr/>
        </p:nvSpPr>
        <p:spPr>
          <a:xfrm>
            <a:off x="4860032" y="3861048"/>
            <a:ext cx="936104" cy="576064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課程現場錄影教材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80" name="摺角紙張 79"/>
          <p:cNvSpPr/>
          <p:nvPr/>
        </p:nvSpPr>
        <p:spPr>
          <a:xfrm>
            <a:off x="395536" y="4005064"/>
            <a:ext cx="1008112" cy="504056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課程現場錄影教材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81" name="摺角紙張 80"/>
          <p:cNvSpPr/>
          <p:nvPr/>
        </p:nvSpPr>
        <p:spPr>
          <a:xfrm>
            <a:off x="6372200" y="3789040"/>
            <a:ext cx="1296144" cy="576064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教師教學電腦畫面 錄影教材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84" name="摺角紙張 83"/>
          <p:cNvSpPr/>
          <p:nvPr/>
        </p:nvSpPr>
        <p:spPr>
          <a:xfrm>
            <a:off x="5580112" y="5517232"/>
            <a:ext cx="1080120" cy="504056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課程影音媒體串流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86" name="摺角紙張 85"/>
          <p:cNvSpPr/>
          <p:nvPr/>
        </p:nvSpPr>
        <p:spPr>
          <a:xfrm>
            <a:off x="251520" y="5229200"/>
            <a:ext cx="1368152" cy="504056"/>
          </a:xfrm>
          <a:prstGeom prst="foldedCorner">
            <a:avLst>
              <a:gd name="adj" fmla="val 15889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課程錄影教材檔案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87" name="流程圖: 磁碟 86"/>
          <p:cNvSpPr/>
          <p:nvPr/>
        </p:nvSpPr>
        <p:spPr>
          <a:xfrm>
            <a:off x="3491880" y="4725144"/>
            <a:ext cx="1440160" cy="72008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數位教材影音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資料庫</a:t>
            </a:r>
          </a:p>
        </p:txBody>
      </p:sp>
      <p:sp>
        <p:nvSpPr>
          <p:cNvPr id="117" name="流程圖: 打孔紙帶 116"/>
          <p:cNvSpPr/>
          <p:nvPr/>
        </p:nvSpPr>
        <p:spPr>
          <a:xfrm>
            <a:off x="971600" y="5949280"/>
            <a:ext cx="1440160" cy="792088"/>
          </a:xfrm>
          <a:prstGeom prst="flowChartPunchedTap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可檔案下載 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另行後製剪輯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395536" y="1124744"/>
            <a:ext cx="2088232" cy="648072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u="sng" dirty="0" smtClean="0">
                <a:solidFill>
                  <a:schemeClr val="tx1"/>
                </a:solidFill>
              </a:rPr>
              <a:t>臨時課程錄製</a:t>
            </a:r>
            <a:endParaRPr lang="en-US" altLang="zh-TW" u="sng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u="sng" dirty="0" smtClean="0">
                <a:solidFill>
                  <a:schemeClr val="tx1"/>
                </a:solidFill>
              </a:rPr>
              <a:t>/ </a:t>
            </a:r>
            <a:r>
              <a:rPr lang="zh-TW" altLang="en-US" u="sng" dirty="0" smtClean="0">
                <a:solidFill>
                  <a:schemeClr val="tx1"/>
                </a:solidFill>
              </a:rPr>
              <a:t>活動錄影</a:t>
            </a:r>
            <a:endParaRPr lang="zh-TW" altLang="en-US" u="sng" dirty="0">
              <a:solidFill>
                <a:schemeClr val="tx1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851920" y="1052736"/>
            <a:ext cx="2088232" cy="504056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u="sng" dirty="0" smtClean="0">
                <a:solidFill>
                  <a:schemeClr val="tx1"/>
                </a:solidFill>
              </a:rPr>
              <a:t>定期課程錄製</a:t>
            </a:r>
            <a:endParaRPr lang="zh-TW" altLang="en-US" u="sng" dirty="0">
              <a:solidFill>
                <a:schemeClr val="tx1"/>
              </a:solidFill>
            </a:endParaRPr>
          </a:p>
        </p:txBody>
      </p:sp>
      <p:cxnSp>
        <p:nvCxnSpPr>
          <p:cNvPr id="41" name="弧形接點 40"/>
          <p:cNvCxnSpPr>
            <a:stCxn id="8" idx="3"/>
            <a:endCxn id="15" idx="1"/>
          </p:cNvCxnSpPr>
          <p:nvPr/>
        </p:nvCxnSpPr>
        <p:spPr>
          <a:xfrm>
            <a:off x="5364088" y="6165304"/>
            <a:ext cx="1440160" cy="1080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圖案 50"/>
          <p:cNvCxnSpPr>
            <a:stCxn id="87" idx="2"/>
            <a:endCxn id="117" idx="0"/>
          </p:cNvCxnSpPr>
          <p:nvPr/>
        </p:nvCxnSpPr>
        <p:spPr>
          <a:xfrm rot="10800000" flipV="1">
            <a:off x="1691680" y="5085183"/>
            <a:ext cx="1800200" cy="943305"/>
          </a:xfrm>
          <a:prstGeom prst="curvedConnector2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5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圓角化對角線角落矩形 61"/>
          <p:cNvSpPr/>
          <p:nvPr/>
        </p:nvSpPr>
        <p:spPr>
          <a:xfrm>
            <a:off x="907976" y="4077072"/>
            <a:ext cx="4536504" cy="2304256"/>
          </a:xfrm>
          <a:prstGeom prst="round2Diag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化對角線角落矩形 60"/>
          <p:cNvSpPr/>
          <p:nvPr/>
        </p:nvSpPr>
        <p:spPr>
          <a:xfrm>
            <a:off x="755576" y="3924672"/>
            <a:ext cx="4536504" cy="2304256"/>
          </a:xfrm>
          <a:prstGeom prst="round2Diag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圓角化對角線角落矩形 130"/>
          <p:cNvSpPr/>
          <p:nvPr/>
        </p:nvSpPr>
        <p:spPr>
          <a:xfrm>
            <a:off x="611560" y="1268760"/>
            <a:ext cx="2592288" cy="1656184"/>
          </a:xfrm>
          <a:prstGeom prst="round2Diag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應用情境圖：虛擬教室的聯結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228184" y="4005064"/>
            <a:ext cx="2160240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串流影音播放系統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1916832"/>
            <a:ext cx="2088232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遠端導播系統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與教室即時錄影系統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228184" y="5589240"/>
            <a:ext cx="216024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使用者終端設備瀏覽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(PC</a:t>
            </a:r>
            <a:r>
              <a:rPr lang="zh-TW" altLang="en-US" sz="1400" dirty="0" smtClean="0">
                <a:solidFill>
                  <a:schemeClr val="tx1"/>
                </a:solidFill>
              </a:rPr>
              <a:t>、平板電腦、手機等行動裝置</a:t>
            </a:r>
            <a:r>
              <a:rPr lang="en-US" altLang="zh-TW" sz="1400" dirty="0" smtClean="0">
                <a:solidFill>
                  <a:schemeClr val="tx1"/>
                </a:solidFill>
              </a:rPr>
              <a:t>)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84" name="摺角紙張 83"/>
          <p:cNvSpPr/>
          <p:nvPr/>
        </p:nvSpPr>
        <p:spPr>
          <a:xfrm>
            <a:off x="6156176" y="4725144"/>
            <a:ext cx="1080120" cy="504056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課程影音媒體串流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129" name="圓角化對角線角落矩形 128"/>
          <p:cNvSpPr/>
          <p:nvPr/>
        </p:nvSpPr>
        <p:spPr>
          <a:xfrm>
            <a:off x="3563888" y="1052736"/>
            <a:ext cx="4752528" cy="2304256"/>
          </a:xfrm>
          <a:prstGeom prst="round2Diag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851920" y="1772816"/>
            <a:ext cx="172819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課程網路攝影機組： 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高階攝影機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</a:rPr>
              <a:t>教師教學影像</a:t>
            </a:r>
            <a:r>
              <a:rPr lang="en-US" altLang="zh-TW" sz="1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矩形 16"/>
          <p:cNvSpPr/>
          <p:nvPr/>
        </p:nvSpPr>
        <p:spPr>
          <a:xfrm>
            <a:off x="5868144" y="1556792"/>
            <a:ext cx="172819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資訊講桌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5976" y="1052736"/>
            <a:ext cx="2448272" cy="504056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u="sng" dirty="0" smtClean="0">
                <a:solidFill>
                  <a:schemeClr val="tx1"/>
                </a:solidFill>
              </a:rPr>
              <a:t>教室 </a:t>
            </a:r>
            <a:r>
              <a:rPr lang="en-US" altLang="zh-TW" u="sng" dirty="0" smtClean="0">
                <a:solidFill>
                  <a:schemeClr val="tx1"/>
                </a:solidFill>
              </a:rPr>
              <a:t>A: </a:t>
            </a:r>
            <a:r>
              <a:rPr lang="zh-TW" altLang="en-US" u="sng" dirty="0" smtClean="0">
                <a:solidFill>
                  <a:schemeClr val="tx1"/>
                </a:solidFill>
              </a:rPr>
              <a:t>主教室</a:t>
            </a:r>
            <a:r>
              <a:rPr lang="en-US" altLang="zh-TW" u="sng" dirty="0" smtClean="0">
                <a:solidFill>
                  <a:schemeClr val="tx1"/>
                </a:solidFill>
              </a:rPr>
              <a:t>-</a:t>
            </a:r>
            <a:r>
              <a:rPr lang="zh-TW" altLang="en-US" u="sng" dirty="0" smtClean="0">
                <a:solidFill>
                  <a:schemeClr val="tx1"/>
                </a:solidFill>
              </a:rPr>
              <a:t>教師端</a:t>
            </a:r>
            <a:endParaRPr lang="zh-TW" altLang="en-US" u="sng" dirty="0">
              <a:solidFill>
                <a:schemeClr val="tx1"/>
              </a:solidFill>
            </a:endParaRPr>
          </a:p>
        </p:txBody>
      </p:sp>
      <p:sp>
        <p:nvSpPr>
          <p:cNvPr id="20" name="圓角化對角線角落矩形 19"/>
          <p:cNvSpPr/>
          <p:nvPr/>
        </p:nvSpPr>
        <p:spPr>
          <a:xfrm>
            <a:off x="611560" y="3780656"/>
            <a:ext cx="4536504" cy="2304256"/>
          </a:xfrm>
          <a:prstGeom prst="round2Diag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5576" y="4140696"/>
            <a:ext cx="1872208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課程網路攝影機組：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中階攝影機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</a:rPr>
              <a:t>學生學習影像</a:t>
            </a:r>
            <a:r>
              <a:rPr lang="en-US" altLang="zh-TW" sz="1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2771800" y="3924672"/>
            <a:ext cx="172819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資訊講桌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3568" y="5508848"/>
            <a:ext cx="2664296" cy="504056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u="sng" dirty="0" smtClean="0">
                <a:solidFill>
                  <a:schemeClr val="tx1"/>
                </a:solidFill>
              </a:rPr>
              <a:t>教室 </a:t>
            </a:r>
            <a:r>
              <a:rPr lang="en-US" altLang="zh-TW" u="sng" dirty="0" smtClean="0">
                <a:solidFill>
                  <a:schemeClr val="tx1"/>
                </a:solidFill>
              </a:rPr>
              <a:t>B: </a:t>
            </a:r>
            <a:r>
              <a:rPr lang="zh-TW" altLang="en-US" u="sng" dirty="0" smtClean="0">
                <a:solidFill>
                  <a:schemeClr val="tx1"/>
                </a:solidFill>
              </a:rPr>
              <a:t>子教室</a:t>
            </a:r>
            <a:r>
              <a:rPr lang="en-US" altLang="zh-TW" u="sng" dirty="0" smtClean="0">
                <a:solidFill>
                  <a:schemeClr val="tx1"/>
                </a:solidFill>
              </a:rPr>
              <a:t>-</a:t>
            </a:r>
            <a:r>
              <a:rPr lang="zh-TW" altLang="en-US" u="sng" dirty="0" smtClean="0">
                <a:solidFill>
                  <a:schemeClr val="tx1"/>
                </a:solidFill>
              </a:rPr>
              <a:t>學生端</a:t>
            </a:r>
            <a:endParaRPr lang="zh-TW" altLang="en-US" u="sng" dirty="0">
              <a:solidFill>
                <a:schemeClr val="tx1"/>
              </a:solidFill>
            </a:endParaRPr>
          </a:p>
        </p:txBody>
      </p:sp>
      <p:sp>
        <p:nvSpPr>
          <p:cNvPr id="27" name="左-右雙向箭號 26"/>
          <p:cNvSpPr/>
          <p:nvPr/>
        </p:nvSpPr>
        <p:spPr>
          <a:xfrm>
            <a:off x="2987824" y="2132856"/>
            <a:ext cx="792088" cy="144016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/>
          <p:cNvCxnSpPr>
            <a:stCxn id="12" idx="2"/>
            <a:endCxn id="22" idx="0"/>
          </p:cNvCxnSpPr>
          <p:nvPr/>
        </p:nvCxnSpPr>
        <p:spPr>
          <a:xfrm flipH="1">
            <a:off x="3635896" y="2564904"/>
            <a:ext cx="1080120" cy="1359768"/>
          </a:xfrm>
          <a:prstGeom prst="straightConnector1">
            <a:avLst/>
          </a:prstGeom>
          <a:ln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2771800" y="5004792"/>
            <a:ext cx="172819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投影機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68144" y="2708920"/>
            <a:ext cx="172819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投影機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40" name="直線單箭頭接點 39"/>
          <p:cNvCxnSpPr>
            <a:stCxn id="22" idx="2"/>
            <a:endCxn id="34" idx="0"/>
          </p:cNvCxnSpPr>
          <p:nvPr/>
        </p:nvCxnSpPr>
        <p:spPr>
          <a:xfrm>
            <a:off x="3635896" y="44287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摺角紙張 40"/>
          <p:cNvSpPr/>
          <p:nvPr/>
        </p:nvSpPr>
        <p:spPr>
          <a:xfrm>
            <a:off x="3707904" y="4572744"/>
            <a:ext cx="1296144" cy="368424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教師教學影像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sp>
        <p:nvSpPr>
          <p:cNvPr id="45" name="摺角紙張 44"/>
          <p:cNvSpPr/>
          <p:nvPr/>
        </p:nvSpPr>
        <p:spPr>
          <a:xfrm>
            <a:off x="6876256" y="2132856"/>
            <a:ext cx="1368152" cy="504056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教學簡報畫面</a:t>
            </a:r>
            <a:r>
              <a:rPr lang="en-US" altLang="zh-TW" sz="1400" dirty="0" smtClean="0">
                <a:solidFill>
                  <a:schemeClr val="tx1"/>
                </a:solidFill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</a:rPr>
              <a:t>學生學習影像</a:t>
            </a:r>
            <a:endParaRPr lang="en-US" altLang="zh-TW" sz="1400" dirty="0" smtClean="0">
              <a:solidFill>
                <a:schemeClr val="tx1"/>
              </a:solidFill>
            </a:endParaRPr>
          </a:p>
        </p:txBody>
      </p:sp>
      <p:cxnSp>
        <p:nvCxnSpPr>
          <p:cNvPr id="47" name="直線單箭頭接點 46"/>
          <p:cNvCxnSpPr>
            <a:stCxn id="17" idx="2"/>
            <a:endCxn id="35" idx="0"/>
          </p:cNvCxnSpPr>
          <p:nvPr/>
        </p:nvCxnSpPr>
        <p:spPr>
          <a:xfrm>
            <a:off x="6732240" y="19888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弧形接點 54"/>
          <p:cNvCxnSpPr>
            <a:stCxn id="12" idx="2"/>
            <a:endCxn id="8" idx="0"/>
          </p:cNvCxnSpPr>
          <p:nvPr/>
        </p:nvCxnSpPr>
        <p:spPr>
          <a:xfrm rot="16200000" flipH="1">
            <a:off x="5292080" y="1988840"/>
            <a:ext cx="1440160" cy="2592288"/>
          </a:xfrm>
          <a:prstGeom prst="curved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弧形接點 56"/>
          <p:cNvCxnSpPr>
            <a:stCxn id="21" idx="0"/>
            <a:endCxn id="17" idx="2"/>
          </p:cNvCxnSpPr>
          <p:nvPr/>
        </p:nvCxnSpPr>
        <p:spPr>
          <a:xfrm rot="5400000" flipH="1" flipV="1">
            <a:off x="3136032" y="544488"/>
            <a:ext cx="2151856" cy="5040560"/>
          </a:xfrm>
          <a:prstGeom prst="curvedConnector3">
            <a:avLst>
              <a:gd name="adj1" fmla="val 58769"/>
            </a:avLst>
          </a:prstGeom>
          <a:ln>
            <a:tailEnd type="arrow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1115616" y="1268760"/>
            <a:ext cx="1440160" cy="504056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u="sng" dirty="0" smtClean="0">
                <a:solidFill>
                  <a:schemeClr val="tx1"/>
                </a:solidFill>
              </a:rPr>
              <a:t>導播端</a:t>
            </a:r>
            <a:endParaRPr lang="zh-TW" altLang="en-US" u="sng" dirty="0">
              <a:solidFill>
                <a:schemeClr val="tx1"/>
              </a:solidFill>
            </a:endParaRPr>
          </a:p>
        </p:txBody>
      </p:sp>
      <p:sp>
        <p:nvSpPr>
          <p:cNvPr id="59" name="上-下雙向箭號 58"/>
          <p:cNvSpPr/>
          <p:nvPr/>
        </p:nvSpPr>
        <p:spPr>
          <a:xfrm flipH="1">
            <a:off x="1403648" y="2708920"/>
            <a:ext cx="144016" cy="1368152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單箭頭接點 67"/>
          <p:cNvCxnSpPr>
            <a:stCxn id="8" idx="2"/>
            <a:endCxn id="15" idx="0"/>
          </p:cNvCxnSpPr>
          <p:nvPr/>
        </p:nvCxnSpPr>
        <p:spPr>
          <a:xfrm>
            <a:off x="7308304" y="44371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9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zh-TW" altLang="zh-TW" b="1" dirty="0"/>
              <a:t>遠端導播系統畫面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3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54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zh-TW" altLang="zh-TW" b="1" dirty="0"/>
              <a:t>遠端導播系統</a:t>
            </a:r>
            <a:endParaRPr lang="zh-TW" altLang="en-US" dirty="0"/>
          </a:p>
        </p:txBody>
      </p:sp>
      <p:pic>
        <p:nvPicPr>
          <p:cNvPr id="4" name="圖片 3" descr="C:\CCHant\WorkTemp\20120823\TANET2012\遠端導播系統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" y="1628800"/>
            <a:ext cx="81922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31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lvl="0"/>
            <a:r>
              <a:rPr lang="zh-TW" altLang="en-US" dirty="0" smtClean="0"/>
              <a:t>資訊講桌與投影</a:t>
            </a:r>
            <a:r>
              <a:rPr lang="zh-TW" altLang="en-US" dirty="0" smtClean="0"/>
              <a:t>設備的改進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目標：改善</a:t>
            </a:r>
            <a:r>
              <a:rPr lang="zh-TW" altLang="zh-TW" dirty="0"/>
              <a:t>電腦</a:t>
            </a:r>
            <a:r>
              <a:rPr lang="zh-TW" altLang="zh-TW" dirty="0" smtClean="0"/>
              <a:t>螢幕</a:t>
            </a:r>
            <a:r>
              <a:rPr lang="zh-TW" altLang="en-US" dirty="0" smtClean="0"/>
              <a:t>的使用困境、改善高解析度影像與畫面的投影效果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方法與機制：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使用</a:t>
            </a:r>
            <a:r>
              <a:rPr lang="zh-TW" altLang="zh-TW" dirty="0"/>
              <a:t>高度</a:t>
            </a:r>
            <a:r>
              <a:rPr lang="en-US" altLang="zh-TW" dirty="0"/>
              <a:t>/</a:t>
            </a:r>
            <a:r>
              <a:rPr lang="zh-TW" altLang="zh-TW" dirty="0"/>
              <a:t>傾角可調式之螢幕懸臂吊掛電腦</a:t>
            </a:r>
            <a:r>
              <a:rPr lang="zh-TW" altLang="zh-TW" dirty="0" smtClean="0"/>
              <a:t>螢幕</a:t>
            </a:r>
            <a:r>
              <a:rPr lang="zh-TW" altLang="en-US" dirty="0" smtClean="0"/>
              <a:t>，提供大尺寸螢幕的使用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雙</a:t>
            </a:r>
            <a:r>
              <a:rPr lang="zh-TW" altLang="en-US" dirty="0" smtClean="0"/>
              <a:t>投影</a:t>
            </a:r>
            <a:r>
              <a:rPr lang="zh-TW" altLang="en-US" dirty="0" smtClean="0"/>
              <a:t>機制：主投影機採用高解析度</a:t>
            </a:r>
            <a:r>
              <a:rPr lang="en-US" altLang="zh-TW" dirty="0" smtClean="0"/>
              <a:t>(FULL</a:t>
            </a:r>
            <a:r>
              <a:rPr lang="zh-TW" altLang="en-US" dirty="0" smtClean="0"/>
              <a:t> </a:t>
            </a:r>
            <a:r>
              <a:rPr lang="en-US" altLang="zh-TW" dirty="0" smtClean="0"/>
              <a:t>HD)</a:t>
            </a:r>
            <a:r>
              <a:rPr lang="zh-TW" altLang="en-US" dirty="0" smtClean="0"/>
              <a:t>、高流明數的投影機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訊號為傳輸介面，支援</a:t>
            </a:r>
            <a:r>
              <a:rPr lang="zh-TW" altLang="en-US" dirty="0" smtClean="0"/>
              <a:t>數位</a:t>
            </a:r>
            <a:r>
              <a:rPr lang="zh-TW" altLang="en-US" dirty="0"/>
              <a:t>訊號</a:t>
            </a:r>
            <a:r>
              <a:rPr lang="zh-TW" altLang="en-US" dirty="0" smtClean="0"/>
              <a:t>的設備、支援</a:t>
            </a:r>
            <a:r>
              <a:rPr lang="zh-TW" altLang="en-US" dirty="0" smtClean="0"/>
              <a:t>多視訊訊號源切換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整合校園專區帳號、課程資訊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7063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內置圖片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2796"/>
            <a:ext cx="2808312" cy="54471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209489" cy="54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lvl="0"/>
            <a:r>
              <a:rPr lang="zh-TW" altLang="en-US" dirty="0" smtClean="0"/>
              <a:t>互動教學的支援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目標：支援智慧型</a:t>
            </a:r>
            <a:r>
              <a:rPr lang="zh-TW" altLang="en-US" dirty="0" smtClean="0"/>
              <a:t>行動設備</a:t>
            </a:r>
            <a:r>
              <a:rPr lang="zh-TW" altLang="en-US" dirty="0" smtClean="0"/>
              <a:t>的使用</a:t>
            </a:r>
            <a:endParaRPr lang="en-US" altLang="zh-TW" dirty="0" smtClean="0"/>
          </a:p>
          <a:p>
            <a:r>
              <a:rPr lang="zh-TW" altLang="en-US" dirty="0" smtClean="0"/>
              <a:t>方法與機制：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建置</a:t>
            </a:r>
            <a:r>
              <a:rPr lang="zh-TW" altLang="en-US" dirty="0"/>
              <a:t>教學用無線網路，支援智慧型行動設備使用無線投影</a:t>
            </a:r>
            <a:r>
              <a:rPr lang="zh-TW" altLang="en-US" dirty="0" smtClean="0"/>
              <a:t>機制</a:t>
            </a:r>
            <a:endParaRPr lang="en-US" altLang="zh-TW" dirty="0" smtClean="0"/>
          </a:p>
          <a:p>
            <a:pPr lvl="1"/>
            <a:r>
              <a:rPr lang="zh-TW" altLang="en-US" dirty="0"/>
              <a:t>整合校園專區帳號、課程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lvl="1"/>
            <a:r>
              <a:rPr lang="zh-TW" altLang="en-US" dirty="0"/>
              <a:t>發展</a:t>
            </a:r>
            <a:r>
              <a:rPr lang="zh-TW" altLang="en-US" dirty="0" smtClean="0"/>
              <a:t>數位學習錦囊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，支援教學互動應用</a:t>
            </a:r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85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lvl="0"/>
            <a:r>
              <a:rPr lang="zh-TW" altLang="en-US" dirty="0" smtClean="0"/>
              <a:t>設備狀態的管理與維運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目標：蒐集設備狀態，建置維運儀錶板，強化預警管理</a:t>
            </a:r>
            <a:r>
              <a:rPr lang="zh-TW" altLang="en-US" dirty="0" smtClean="0"/>
              <a:t>能力</a:t>
            </a:r>
            <a:endParaRPr lang="en-US" altLang="zh-TW" dirty="0" smtClean="0"/>
          </a:p>
          <a:p>
            <a:r>
              <a:rPr lang="zh-TW" altLang="en-US" dirty="0" smtClean="0"/>
              <a:t>方法與機制：</a:t>
            </a:r>
            <a:endParaRPr lang="en-US" altLang="zh-TW" dirty="0" smtClean="0"/>
          </a:p>
          <a:p>
            <a:pPr lvl="1"/>
            <a:r>
              <a:rPr lang="zh-TW" altLang="en-US" dirty="0"/>
              <a:t>以資訊講桌</a:t>
            </a:r>
            <a:r>
              <a:rPr lang="zh-TW" altLang="en-US" dirty="0" smtClean="0"/>
              <a:t>內的電腦為核心、</a:t>
            </a:r>
            <a:r>
              <a:rPr lang="zh-TW" altLang="en-US" dirty="0"/>
              <a:t>透過控制</a:t>
            </a:r>
            <a:r>
              <a:rPr lang="zh-TW" altLang="en-US" dirty="0" smtClean="0"/>
              <a:t>介面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網路，以及所安裝的客</a:t>
            </a:r>
            <a:r>
              <a:rPr lang="zh-TW" altLang="en-US" dirty="0"/>
              <a:t>製</a:t>
            </a:r>
            <a:r>
              <a:rPr lang="zh-TW" altLang="en-US" dirty="0" smtClean="0"/>
              <a:t>軟體，蒐集各設備的狀態並可進行遠端操作</a:t>
            </a:r>
            <a:endParaRPr lang="en-US" altLang="zh-TW" dirty="0" smtClean="0"/>
          </a:p>
          <a:p>
            <a:pPr lvl="1"/>
            <a:r>
              <a:rPr lang="zh-TW" altLang="en-US" dirty="0"/>
              <a:t>建置維運儀</a:t>
            </a:r>
            <a:r>
              <a:rPr lang="zh-TW" altLang="en-US" dirty="0" smtClean="0"/>
              <a:t>錶系統、設備狀態燈號管理機制，及早處理</a:t>
            </a:r>
            <a:r>
              <a:rPr lang="en-US" altLang="zh-TW" dirty="0" smtClean="0"/>
              <a:t>/</a:t>
            </a:r>
            <a:r>
              <a:rPr lang="zh-TW" altLang="en-US" dirty="0" smtClean="0"/>
              <a:t>更換臨界壽命的設備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強化預警管理能力，呈現設備使用與狀態趨勢變化統計，以利預算規劃、採購與維護的參考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6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lvl="0"/>
            <a:r>
              <a:rPr lang="zh-TW" altLang="en-US" dirty="0" smtClean="0"/>
              <a:t>軟體的</a:t>
            </a:r>
            <a:r>
              <a:rPr lang="zh-TW" altLang="en-US" dirty="0" smtClean="0"/>
              <a:t>管理與佈署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目標</a:t>
            </a:r>
            <a:r>
              <a:rPr lang="zh-TW" altLang="en-US" dirty="0" smtClean="0"/>
              <a:t>：可以依據教學需求提供彈性的軟體佈建機制</a:t>
            </a:r>
            <a:endParaRPr lang="en-US" altLang="zh-TW" dirty="0" smtClean="0"/>
          </a:p>
          <a:p>
            <a:r>
              <a:rPr lang="zh-TW" altLang="en-US" dirty="0"/>
              <a:t>方法與機制：</a:t>
            </a:r>
            <a:endParaRPr lang="en-US" altLang="zh-TW" dirty="0"/>
          </a:p>
          <a:p>
            <a:pPr lvl="1"/>
            <a:r>
              <a:rPr lang="zh-TW" altLang="en-US" dirty="0" smtClean="0"/>
              <a:t>以軟體式的系統還原與管理</a:t>
            </a:r>
            <a:r>
              <a:rPr lang="zh-TW" altLang="en-US" dirty="0"/>
              <a:t>軟體</a:t>
            </a:r>
            <a:r>
              <a:rPr lang="zh-TW" altLang="en-US" dirty="0" smtClean="0"/>
              <a:t>，提供</a:t>
            </a:r>
            <a:r>
              <a:rPr lang="zh-TW" altLang="en-US" dirty="0" smtClean="0"/>
              <a:t>作業系統、應用軟體的佈署</a:t>
            </a:r>
            <a:r>
              <a:rPr lang="zh-TW" altLang="en-US" dirty="0" smtClean="0"/>
              <a:t>、派送與</a:t>
            </a:r>
            <a:r>
              <a:rPr lang="zh-TW" altLang="en-US" dirty="0" smtClean="0"/>
              <a:t>切換管理機制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</a:t>
            </a:r>
            <a:r>
              <a:rPr lang="zh-TW" altLang="en-US" dirty="0"/>
              <a:t>系統還原與管理</a:t>
            </a:r>
            <a:r>
              <a:rPr lang="zh-TW" altLang="en-US" dirty="0" smtClean="0"/>
              <a:t>軟體的</a:t>
            </a:r>
            <a:r>
              <a:rPr lang="en-US" altLang="zh-TW" dirty="0" smtClean="0"/>
              <a:t>API</a:t>
            </a:r>
            <a:r>
              <a:rPr lang="zh-TW" altLang="en-US" dirty="0" smtClean="0"/>
              <a:t>，整合</a:t>
            </a:r>
            <a:r>
              <a:rPr lang="zh-TW" altLang="en-US" dirty="0"/>
              <a:t>課輔</a:t>
            </a:r>
            <a:r>
              <a:rPr lang="zh-TW" altLang="en-US" dirty="0" smtClean="0"/>
              <a:t>系統中所登錄教學軟體使用清單，彈性、自動地部屬與更新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510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CCHANT\AppData\Local\Microsoft\Windows\Temporary Internet Files\Content.IE5\ULUV0AP6\MP9004422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0" y="1360863"/>
            <a:ext cx="3541282" cy="46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224850" y="2231846"/>
            <a:ext cx="4091566" cy="20612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/>
              <a:t>歡迎提問，</a:t>
            </a:r>
            <a:endParaRPr lang="en-US" altLang="zh-TW" sz="4400" b="1" dirty="0" smtClean="0"/>
          </a:p>
          <a:p>
            <a:pPr marL="0" indent="0">
              <a:buNone/>
            </a:pPr>
            <a:r>
              <a:rPr lang="zh-TW" altLang="en-US" sz="4400" b="1" dirty="0" smtClean="0"/>
              <a:t>    感謝</a:t>
            </a:r>
            <a:r>
              <a:rPr lang="zh-TW" altLang="en-US" sz="4400" b="1" dirty="0"/>
              <a:t>分享</a:t>
            </a:r>
            <a:r>
              <a:rPr lang="en-US" altLang="zh-TW" sz="4400" b="1" dirty="0"/>
              <a:t>!</a:t>
            </a:r>
            <a:endParaRPr lang="en-US" altLang="zh-TW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68738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zh-TW" altLang="en-US" dirty="0" smtClean="0"/>
              <a:t>演講大綱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教學現場，資訊設備應用的現況與挑戰</a:t>
            </a:r>
            <a:endParaRPr lang="en-US" altLang="zh-TW" dirty="0" smtClean="0"/>
          </a:p>
          <a:p>
            <a:r>
              <a:rPr lang="zh-TW" altLang="en-US" dirty="0"/>
              <a:t>課後複習</a:t>
            </a:r>
            <a:r>
              <a:rPr lang="zh-TW" altLang="en-US" dirty="0" smtClean="0"/>
              <a:t>與</a:t>
            </a:r>
            <a:r>
              <a:rPr lang="zh-TW" altLang="en-US" dirty="0" smtClean="0"/>
              <a:t>教室空間的彈性運用：自動化</a:t>
            </a:r>
            <a:r>
              <a:rPr lang="zh-TW" altLang="en-US" dirty="0"/>
              <a:t>數位課程</a:t>
            </a:r>
            <a:r>
              <a:rPr lang="zh-TW" altLang="en-US" dirty="0" smtClean="0"/>
              <a:t>錄影與虛擬教室的串聯</a:t>
            </a:r>
            <a:endParaRPr lang="en-US" altLang="zh-TW" dirty="0" smtClean="0"/>
          </a:p>
          <a:p>
            <a:r>
              <a:rPr lang="zh-TW" altLang="en-US" dirty="0" smtClean="0"/>
              <a:t>互動教學的支援：智慧型行動</a:t>
            </a:r>
            <a:r>
              <a:rPr lang="zh-TW" altLang="en-US" dirty="0" smtClean="0"/>
              <a:t>設備使用</a:t>
            </a:r>
            <a:endParaRPr lang="en-US" altLang="zh-TW" dirty="0" smtClean="0"/>
          </a:p>
          <a:p>
            <a:r>
              <a:rPr lang="zh-TW" altLang="en-US" dirty="0"/>
              <a:t>資訊講桌與投影</a:t>
            </a:r>
            <a:r>
              <a:rPr lang="zh-TW" altLang="en-US" dirty="0" smtClean="0"/>
              <a:t>設備</a:t>
            </a:r>
            <a:r>
              <a:rPr lang="zh-TW" altLang="en-US" dirty="0"/>
              <a:t>的改進</a:t>
            </a:r>
            <a:endParaRPr lang="en-US" altLang="zh-TW" dirty="0"/>
          </a:p>
          <a:p>
            <a:r>
              <a:rPr lang="zh-TW" altLang="en-US" dirty="0" smtClean="0"/>
              <a:t>設備狀態的管理與維運：邁向主動管理</a:t>
            </a:r>
            <a:endParaRPr lang="en-US" altLang="zh-TW" dirty="0" smtClean="0"/>
          </a:p>
          <a:p>
            <a:r>
              <a:rPr lang="zh-TW" altLang="en-US" dirty="0" smtClean="0"/>
              <a:t>軟體的管理與部署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6860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教學現場資訊設備應用的現況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r>
              <a:rPr lang="zh-TW" altLang="en-US" dirty="0" smtClean="0"/>
              <a:t>現況：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課程簡報檔已經成為大學教師授課必備的素材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配合多元教學的趨勢，多媒體教材</a:t>
            </a:r>
            <a:r>
              <a:rPr lang="en-US" altLang="zh-TW" dirty="0" smtClean="0"/>
              <a:t>(</a:t>
            </a:r>
            <a:r>
              <a:rPr lang="zh-TW" altLang="en-US" dirty="0" smtClean="0"/>
              <a:t>聲音、動畫、影片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、教學互動平台等的大量運用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資訊講桌、資訊教學輔助設備已經成為教室內必備的設施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講桌內建電腦，講桌桌面就是電腦螢幕，各式軟體已事先安裝，教師不再需要攜帶筆記型電腦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隨身</a:t>
            </a:r>
            <a:r>
              <a:rPr lang="zh-TW" altLang="en-US" dirty="0" smtClean="0"/>
              <a:t>碟、記憶卡、甚至雲端儲存服務已經是各式教材的存放</a:t>
            </a:r>
            <a:r>
              <a:rPr lang="zh-TW" altLang="en-US" dirty="0" smtClean="0"/>
              <a:t>地點</a:t>
            </a:r>
            <a:endParaRPr lang="en-US" altLang="zh-TW" dirty="0" smtClean="0"/>
          </a:p>
          <a:p>
            <a:pPr lvl="1"/>
            <a:r>
              <a:rPr lang="zh-TW" altLang="en-US" dirty="0"/>
              <a:t>互動教學</a:t>
            </a:r>
            <a:r>
              <a:rPr lang="zh-TW" altLang="en-US" dirty="0" smtClean="0"/>
              <a:t>平台成為教學活動的延伸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2072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教學現場資訊設備應用的挑戰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r>
              <a:rPr lang="zh-TW" altLang="en-US" dirty="0" smtClean="0"/>
              <a:t>挑戰</a:t>
            </a:r>
            <a:endParaRPr lang="en-US" altLang="zh-TW" dirty="0" smtClean="0"/>
          </a:p>
          <a:p>
            <a:pPr lvl="1"/>
            <a:r>
              <a:rPr lang="zh-TW" altLang="en-US" dirty="0"/>
              <a:t>多媒體的播放、設計作品的展示</a:t>
            </a:r>
            <a:r>
              <a:rPr lang="zh-TW" altLang="en-US" dirty="0" smtClean="0"/>
              <a:t>需要</a:t>
            </a:r>
            <a:r>
              <a:rPr lang="zh-TW" altLang="en-US" dirty="0"/>
              <a:t>高效能的影像處理</a:t>
            </a:r>
            <a:r>
              <a:rPr lang="zh-TW" altLang="en-US" dirty="0" smtClean="0"/>
              <a:t>能力，以及需要高</a:t>
            </a:r>
            <a:r>
              <a:rPr lang="zh-TW" altLang="en-US" dirty="0"/>
              <a:t>解析度、高對比、高亮度的投影</a:t>
            </a:r>
            <a:r>
              <a:rPr lang="zh-TW" altLang="en-US" dirty="0" smtClean="0"/>
              <a:t>設施。</a:t>
            </a:r>
            <a:endParaRPr lang="en-US" altLang="zh-TW" dirty="0"/>
          </a:p>
          <a:p>
            <a:pPr lvl="1"/>
            <a:r>
              <a:rPr lang="zh-TW" altLang="en-US" dirty="0" smtClean="0"/>
              <a:t>講</a:t>
            </a:r>
            <a:r>
              <a:rPr lang="zh-TW" altLang="en-US" dirty="0" smtClean="0"/>
              <a:t>桌桌面就是電腦螢幕的設計在使用上並不</a:t>
            </a:r>
            <a:r>
              <a:rPr lang="zh-TW" altLang="en-US" dirty="0" smtClean="0"/>
              <a:t>理想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智慧型行動裝置日漸普及，可否支援教學現場的使用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zh-TW" altLang="en-US" dirty="0" smtClean="0"/>
              <a:t>課程</a:t>
            </a:r>
            <a:r>
              <a:rPr lang="zh-TW" altLang="en-US" dirty="0"/>
              <a:t>學習互動的需求殷切，</a:t>
            </a:r>
            <a:r>
              <a:rPr lang="zh-TW" altLang="en-US" dirty="0" smtClean="0"/>
              <a:t>學生可以如何</a:t>
            </a:r>
            <a:r>
              <a:rPr lang="zh-TW" altLang="en-US" dirty="0"/>
              <a:t>參與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影像等周邊設備已朝向數位化的方式串接，類比訊號周邊已經逐漸淡出。各式周邊設備的串接亦朝向無線的方式持續發展中。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2072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教學現場資訊設備應用的</a:t>
            </a:r>
            <a:r>
              <a:rPr lang="zh-TW" altLang="en-US" dirty="0" smtClean="0"/>
              <a:t>挑戰</a:t>
            </a:r>
            <a:r>
              <a:rPr lang="en-US" altLang="zh-TW" sz="2800" i="1" dirty="0" smtClean="0"/>
              <a:t>(</a:t>
            </a:r>
            <a:r>
              <a:rPr lang="zh-TW" altLang="en-US" sz="2800" i="1" dirty="0" smtClean="0"/>
              <a:t>續</a:t>
            </a:r>
            <a:r>
              <a:rPr lang="en-US" altLang="zh-TW" sz="2800" i="1" dirty="0" smtClean="0"/>
              <a:t>)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zh-TW" altLang="en-US" dirty="0" smtClean="0"/>
              <a:t>挑戰</a:t>
            </a:r>
            <a:endParaRPr lang="en-US" altLang="zh-TW" dirty="0" smtClean="0"/>
          </a:p>
          <a:p>
            <a:pPr lvl="1"/>
            <a:r>
              <a:rPr lang="zh-TW" altLang="en-US" dirty="0"/>
              <a:t>私立院校學生的學習成效普遍需要強化，課後複習的需求</a:t>
            </a:r>
            <a:r>
              <a:rPr lang="zh-TW" altLang="en-US" dirty="0" smtClean="0"/>
              <a:t>殷切，但高品質的數位教材編製並不容易</a:t>
            </a:r>
            <a:endParaRPr lang="en-US" altLang="zh-TW" dirty="0"/>
          </a:p>
          <a:p>
            <a:pPr lvl="1"/>
            <a:r>
              <a:rPr lang="zh-TW" altLang="en-US" dirty="0"/>
              <a:t>私立</a:t>
            </a:r>
            <a:r>
              <a:rPr lang="zh-TW" altLang="en-US" dirty="0" smtClean="0"/>
              <a:t>院校教室利用率高、大教室與小教室在排課規劃時的論戰時常上演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</a:t>
            </a:r>
            <a:r>
              <a:rPr lang="zh-TW" altLang="en-US" dirty="0"/>
              <a:t>設備的維運管理是個令人困擾的大問題</a:t>
            </a:r>
            <a:endParaRPr lang="en-US" altLang="zh-TW" dirty="0"/>
          </a:p>
          <a:p>
            <a:pPr lvl="1"/>
            <a:r>
              <a:rPr lang="zh-TW" altLang="en-US" dirty="0" smtClean="0"/>
              <a:t>教學軟體的版權管理、安裝佈署與更新一值是很大的挑戰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版權軟體的使用效益是預算規劃上的不易回答的問題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22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幾個發</a:t>
            </a:r>
            <a:r>
              <a:rPr lang="zh-TW" altLang="en-US" dirty="0" smtClean="0"/>
              <a:t>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16624"/>
          </a:xfrm>
        </p:spPr>
        <p:txBody>
          <a:bodyPr/>
          <a:lstStyle/>
          <a:p>
            <a:r>
              <a:rPr lang="zh-TW" altLang="en-US" dirty="0" smtClean="0"/>
              <a:t>可否</a:t>
            </a:r>
            <a:r>
              <a:rPr lang="en-US" altLang="zh-TW" dirty="0" smtClean="0"/>
              <a:t>…?</a:t>
            </a:r>
          </a:p>
          <a:p>
            <a:pPr lvl="1"/>
            <a:r>
              <a:rPr lang="zh-TW" altLang="en-US" dirty="0" smtClean="0"/>
              <a:t>建置簡易的自動化課程錄影</a:t>
            </a:r>
            <a:r>
              <a:rPr lang="zh-TW" altLang="en-US" dirty="0" smtClean="0"/>
              <a:t>機制、課程影音平台，提供修課同學課後複習使用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有虛擬教室的機制，讓教室與排課有彈性選擇</a:t>
            </a:r>
            <a:endParaRPr lang="en-US" altLang="zh-TW" dirty="0" smtClean="0"/>
          </a:p>
          <a:p>
            <a:pPr lvl="1"/>
            <a:r>
              <a:rPr lang="zh-TW" altLang="en-US" dirty="0"/>
              <a:t>具有可</a:t>
            </a:r>
            <a:r>
              <a:rPr lang="zh-TW" altLang="en-US" dirty="0" smtClean="0"/>
              <a:t>調整螢幕高度與角度的資訊講桌，讓桌面空出來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支援數位化、高解析度影像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電腦畫面的播放</a:t>
            </a:r>
            <a:r>
              <a:rPr lang="zh-TW" altLang="en-US" dirty="0"/>
              <a:t>與</a:t>
            </a:r>
            <a:r>
              <a:rPr lang="zh-TW" altLang="en-US" dirty="0" smtClean="0"/>
              <a:t>投影機制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整合智慧型行動設備的以數位訊號介面</a:t>
            </a:r>
            <a:r>
              <a:rPr lang="en-US" altLang="zh-TW" dirty="0" smtClean="0"/>
              <a:t>/</a:t>
            </a:r>
            <a:r>
              <a:rPr lang="zh-TW" altLang="en-US" dirty="0" smtClean="0"/>
              <a:t>無線網路</a:t>
            </a:r>
            <a:r>
              <a:rPr lang="zh-TW" altLang="en-US" dirty="0"/>
              <a:t>的方式</a:t>
            </a:r>
            <a:r>
              <a:rPr lang="zh-TW" altLang="en-US" dirty="0" smtClean="0"/>
              <a:t>進行串</a:t>
            </a:r>
            <a:r>
              <a:rPr lang="zh-TW" altLang="en-US" dirty="0"/>
              <a:t>接與</a:t>
            </a:r>
            <a:r>
              <a:rPr lang="zh-TW" altLang="en-US" dirty="0" smtClean="0"/>
              <a:t>播放</a:t>
            </a:r>
            <a:endParaRPr lang="en-US" altLang="zh-TW" dirty="0" smtClean="0"/>
          </a:p>
          <a:p>
            <a:pPr lvl="1"/>
            <a:r>
              <a:rPr lang="zh-TW" altLang="en-US" dirty="0"/>
              <a:t>以模組化</a:t>
            </a:r>
            <a:r>
              <a:rPr lang="zh-TW" altLang="en-US" dirty="0" smtClean="0"/>
              <a:t>、具快速</a:t>
            </a:r>
            <a:r>
              <a:rPr lang="zh-TW" altLang="en-US" dirty="0"/>
              <a:t>拆卸機構的理念設計設備</a:t>
            </a:r>
            <a:r>
              <a:rPr lang="zh-TW" altLang="en-US" dirty="0" smtClean="0"/>
              <a:t>組合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488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幾個發想 </a:t>
            </a:r>
            <a:r>
              <a:rPr lang="en-US" altLang="zh-TW" sz="2800" i="1" dirty="0" smtClean="0"/>
              <a:t>(</a:t>
            </a:r>
            <a:r>
              <a:rPr lang="zh-TW" altLang="en-US" sz="2800" i="1" dirty="0"/>
              <a:t>續</a:t>
            </a:r>
            <a:r>
              <a:rPr lang="en-US" altLang="zh-TW" sz="2800" i="1" dirty="0"/>
              <a:t>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616624"/>
          </a:xfrm>
        </p:spPr>
        <p:txBody>
          <a:bodyPr/>
          <a:lstStyle/>
          <a:p>
            <a:r>
              <a:rPr lang="zh-TW" altLang="en-US" dirty="0" smtClean="0"/>
              <a:t>可否</a:t>
            </a:r>
            <a:r>
              <a:rPr lang="en-US" altLang="zh-TW" dirty="0" smtClean="0"/>
              <a:t>…?</a:t>
            </a:r>
          </a:p>
          <a:p>
            <a:pPr lvl="1"/>
            <a:r>
              <a:rPr lang="zh-TW" altLang="en-US" dirty="0" smtClean="0"/>
              <a:t>蒐集設備狀態，建置維運儀錶板，強化預警管理能力</a:t>
            </a:r>
            <a:endParaRPr lang="en-US" altLang="zh-TW" dirty="0" smtClean="0"/>
          </a:p>
          <a:p>
            <a:pPr lvl="1"/>
            <a:r>
              <a:rPr lang="zh-TW" altLang="en-US" dirty="0"/>
              <a:t>建置可快速</a:t>
            </a:r>
            <a:r>
              <a:rPr lang="zh-TW" altLang="en-US" dirty="0" smtClean="0"/>
              <a:t>佈署、更新、具遠端管理的軟體管理機制</a:t>
            </a:r>
            <a:endParaRPr lang="en-US" altLang="zh-TW" dirty="0" smtClean="0"/>
          </a:p>
          <a:p>
            <a:pPr lvl="1"/>
            <a:r>
              <a:rPr lang="zh-TW" altLang="en-US" dirty="0"/>
              <a:t>校務資訊的高度</a:t>
            </a:r>
            <a:r>
              <a:rPr lang="zh-TW" altLang="en-US" dirty="0" smtClean="0"/>
              <a:t>整合，儘可能的自動化地進行維運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694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lvl="0"/>
            <a:r>
              <a:rPr lang="zh-TW" altLang="en-US" dirty="0" smtClean="0"/>
              <a:t>自動化數位課程錄影與虛擬教室的串聯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zh-TW" altLang="en-US" dirty="0" smtClean="0"/>
              <a:t>目標：整合課輔系統，以</a:t>
            </a:r>
            <a:r>
              <a:rPr lang="zh-TW" altLang="en-US" dirty="0" smtClean="0"/>
              <a:t>簡便管理方式提供初階數位課程</a:t>
            </a:r>
            <a:r>
              <a:rPr lang="zh-TW" altLang="en-US" dirty="0" smtClean="0"/>
              <a:t>錄影與遠端導播，並以</a:t>
            </a:r>
            <a:r>
              <a:rPr lang="zh-TW" altLang="en-US" dirty="0" smtClean="0"/>
              <a:t>網路影音串流服務提供修課同學課後複習使用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方法</a:t>
            </a:r>
            <a:r>
              <a:rPr lang="zh-TW" altLang="en-US" dirty="0" smtClean="0"/>
              <a:t>：以商用高解析度的網路攝影機，直接在教室內建置課程錄影系統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08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架構圖：課程網路攝影機組與</a:t>
            </a:r>
            <a:r>
              <a:rPr lang="zh-TW" altLang="zh-TW" sz="3600" kern="1200" dirty="0" smtClean="0">
                <a:cs typeface="+mj-cs"/>
              </a:rPr>
              <a:t>遠端導播系統</a:t>
            </a:r>
            <a:endParaRPr lang="zh-TW" altLang="zh-TW" sz="3600" dirty="0" smtClean="0"/>
          </a:p>
        </p:txBody>
      </p:sp>
      <p:grpSp>
        <p:nvGrpSpPr>
          <p:cNvPr id="49" name="群組 48"/>
          <p:cNvGrpSpPr/>
          <p:nvPr/>
        </p:nvGrpSpPr>
        <p:grpSpPr>
          <a:xfrm>
            <a:off x="395536" y="980728"/>
            <a:ext cx="8280920" cy="5832648"/>
            <a:chOff x="395536" y="980728"/>
            <a:chExt cx="8280920" cy="5832648"/>
          </a:xfrm>
        </p:grpSpPr>
        <p:grpSp>
          <p:nvGrpSpPr>
            <p:cNvPr id="62" name="群組 61"/>
            <p:cNvGrpSpPr/>
            <p:nvPr/>
          </p:nvGrpSpPr>
          <p:grpSpPr>
            <a:xfrm>
              <a:off x="1475656" y="5085184"/>
              <a:ext cx="2736304" cy="1296144"/>
              <a:chOff x="1477848" y="4666289"/>
              <a:chExt cx="2358727" cy="1547640"/>
            </a:xfrm>
          </p:grpSpPr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1767209" y="4666289"/>
                <a:ext cx="1799735" cy="1102639"/>
              </a:xfrm>
              <a:custGeom>
                <a:avLst/>
                <a:gdLst/>
                <a:ahLst/>
                <a:cxnLst>
                  <a:cxn ang="0">
                    <a:pos x="384" y="470"/>
                  </a:cxn>
                  <a:cxn ang="0">
                    <a:pos x="408" y="437"/>
                  </a:cxn>
                  <a:cxn ang="0">
                    <a:pos x="449" y="345"/>
                  </a:cxn>
                  <a:cxn ang="0">
                    <a:pos x="508" y="266"/>
                  </a:cxn>
                  <a:cxn ang="0">
                    <a:pos x="580" y="203"/>
                  </a:cxn>
                  <a:cxn ang="0">
                    <a:pos x="661" y="158"/>
                  </a:cxn>
                  <a:cxn ang="0">
                    <a:pos x="751" y="137"/>
                  </a:cxn>
                  <a:cxn ang="0">
                    <a:pos x="820" y="137"/>
                  </a:cxn>
                  <a:cxn ang="0">
                    <a:pos x="884" y="152"/>
                  </a:cxn>
                  <a:cxn ang="0">
                    <a:pos x="943" y="181"/>
                  </a:cxn>
                  <a:cxn ang="0">
                    <a:pos x="995" y="220"/>
                  </a:cxn>
                  <a:cxn ang="0">
                    <a:pos x="1039" y="271"/>
                  </a:cxn>
                  <a:cxn ang="0">
                    <a:pos x="1088" y="273"/>
                  </a:cxn>
                  <a:cxn ang="0">
                    <a:pos x="1142" y="255"/>
                  </a:cxn>
                  <a:cxn ang="0">
                    <a:pos x="1199" y="244"/>
                  </a:cxn>
                  <a:cxn ang="0">
                    <a:pos x="1320" y="253"/>
                  </a:cxn>
                  <a:cxn ang="0">
                    <a:pos x="1426" y="300"/>
                  </a:cxn>
                  <a:cxn ang="0">
                    <a:pos x="1511" y="382"/>
                  </a:cxn>
                  <a:cxn ang="0">
                    <a:pos x="1572" y="491"/>
                  </a:cxn>
                  <a:cxn ang="0">
                    <a:pos x="1600" y="621"/>
                  </a:cxn>
                  <a:cxn ang="0">
                    <a:pos x="1595" y="746"/>
                  </a:cxn>
                  <a:cxn ang="0">
                    <a:pos x="1592" y="792"/>
                  </a:cxn>
                  <a:cxn ang="0">
                    <a:pos x="1624" y="697"/>
                  </a:cxn>
                  <a:cxn ang="0">
                    <a:pos x="1641" y="597"/>
                  </a:cxn>
                  <a:cxn ang="0">
                    <a:pos x="1634" y="465"/>
                  </a:cxn>
                  <a:cxn ang="0">
                    <a:pos x="1592" y="333"/>
                  </a:cxn>
                  <a:cxn ang="0">
                    <a:pos x="1519" y="228"/>
                  </a:cxn>
                  <a:cxn ang="0">
                    <a:pos x="1420" y="154"/>
                  </a:cxn>
                  <a:cxn ang="0">
                    <a:pos x="1303" y="116"/>
                  </a:cxn>
                  <a:cxn ang="0">
                    <a:pos x="1195" y="117"/>
                  </a:cxn>
                  <a:cxn ang="0">
                    <a:pos x="1136" y="131"/>
                  </a:cxn>
                  <a:cxn ang="0">
                    <a:pos x="1079" y="154"/>
                  </a:cxn>
                  <a:cxn ang="0">
                    <a:pos x="1033" y="125"/>
                  </a:cxn>
                  <a:cxn ang="0">
                    <a:pos x="983" y="74"/>
                  </a:cxn>
                  <a:cxn ang="0">
                    <a:pos x="926" y="36"/>
                  </a:cxn>
                  <a:cxn ang="0">
                    <a:pos x="862" y="11"/>
                  </a:cxn>
                  <a:cxn ang="0">
                    <a:pos x="792" y="0"/>
                  </a:cxn>
                  <a:cxn ang="0">
                    <a:pos x="710" y="6"/>
                  </a:cxn>
                  <a:cxn ang="0">
                    <a:pos x="617" y="38"/>
                  </a:cxn>
                  <a:cxn ang="0">
                    <a:pos x="533" y="91"/>
                  </a:cxn>
                  <a:cxn ang="0">
                    <a:pos x="462" y="164"/>
                  </a:cxn>
                  <a:cxn ang="0">
                    <a:pos x="406" y="253"/>
                  </a:cxn>
                  <a:cxn ang="0">
                    <a:pos x="369" y="353"/>
                  </a:cxn>
                  <a:cxn ang="0">
                    <a:pos x="345" y="354"/>
                  </a:cxn>
                  <a:cxn ang="0">
                    <a:pos x="270" y="369"/>
                  </a:cxn>
                  <a:cxn ang="0">
                    <a:pos x="177" y="417"/>
                  </a:cxn>
                  <a:cxn ang="0">
                    <a:pos x="100" y="491"/>
                  </a:cxn>
                  <a:cxn ang="0">
                    <a:pos x="42" y="584"/>
                  </a:cxn>
                  <a:cxn ang="0">
                    <a:pos x="7" y="693"/>
                  </a:cxn>
                  <a:cxn ang="0">
                    <a:pos x="1" y="805"/>
                  </a:cxn>
                  <a:cxn ang="0">
                    <a:pos x="19" y="900"/>
                  </a:cxn>
                  <a:cxn ang="0">
                    <a:pos x="57" y="982"/>
                  </a:cxn>
                  <a:cxn ang="0">
                    <a:pos x="56" y="938"/>
                  </a:cxn>
                  <a:cxn ang="0">
                    <a:pos x="51" y="827"/>
                  </a:cxn>
                  <a:cxn ang="0">
                    <a:pos x="75" y="722"/>
                  </a:cxn>
                  <a:cxn ang="0">
                    <a:pos x="123" y="627"/>
                  </a:cxn>
                  <a:cxn ang="0">
                    <a:pos x="191" y="551"/>
                  </a:cxn>
                  <a:cxn ang="0">
                    <a:pos x="274" y="497"/>
                  </a:cxn>
                  <a:cxn ang="0">
                    <a:pos x="369" y="471"/>
                  </a:cxn>
                </a:cxnLst>
                <a:rect l="0" t="0" r="r" b="b"/>
                <a:pathLst>
                  <a:path w="1642" h="1006">
                    <a:moveTo>
                      <a:pt x="369" y="471"/>
                    </a:moveTo>
                    <a:lnTo>
                      <a:pt x="376" y="470"/>
                    </a:lnTo>
                    <a:lnTo>
                      <a:pt x="384" y="470"/>
                    </a:lnTo>
                    <a:lnTo>
                      <a:pt x="390" y="469"/>
                    </a:lnTo>
                    <a:lnTo>
                      <a:pt x="398" y="469"/>
                    </a:lnTo>
                    <a:lnTo>
                      <a:pt x="408" y="437"/>
                    </a:lnTo>
                    <a:lnTo>
                      <a:pt x="419" y="404"/>
                    </a:lnTo>
                    <a:lnTo>
                      <a:pt x="433" y="374"/>
                    </a:lnTo>
                    <a:lnTo>
                      <a:pt x="449" y="345"/>
                    </a:lnTo>
                    <a:lnTo>
                      <a:pt x="468" y="317"/>
                    </a:lnTo>
                    <a:lnTo>
                      <a:pt x="487" y="290"/>
                    </a:lnTo>
                    <a:lnTo>
                      <a:pt x="508" y="266"/>
                    </a:lnTo>
                    <a:lnTo>
                      <a:pt x="530" y="243"/>
                    </a:lnTo>
                    <a:lnTo>
                      <a:pt x="554" y="222"/>
                    </a:lnTo>
                    <a:lnTo>
                      <a:pt x="580" y="203"/>
                    </a:lnTo>
                    <a:lnTo>
                      <a:pt x="606" y="186"/>
                    </a:lnTo>
                    <a:lnTo>
                      <a:pt x="632" y="171"/>
                    </a:lnTo>
                    <a:lnTo>
                      <a:pt x="661" y="158"/>
                    </a:lnTo>
                    <a:lnTo>
                      <a:pt x="691" y="148"/>
                    </a:lnTo>
                    <a:lnTo>
                      <a:pt x="721" y="141"/>
                    </a:lnTo>
                    <a:lnTo>
                      <a:pt x="751" y="137"/>
                    </a:lnTo>
                    <a:lnTo>
                      <a:pt x="774" y="135"/>
                    </a:lnTo>
                    <a:lnTo>
                      <a:pt x="797" y="135"/>
                    </a:lnTo>
                    <a:lnTo>
                      <a:pt x="820" y="137"/>
                    </a:lnTo>
                    <a:lnTo>
                      <a:pt x="842" y="141"/>
                    </a:lnTo>
                    <a:lnTo>
                      <a:pt x="864" y="145"/>
                    </a:lnTo>
                    <a:lnTo>
                      <a:pt x="884" y="152"/>
                    </a:lnTo>
                    <a:lnTo>
                      <a:pt x="905" y="160"/>
                    </a:lnTo>
                    <a:lnTo>
                      <a:pt x="924" y="170"/>
                    </a:lnTo>
                    <a:lnTo>
                      <a:pt x="943" y="181"/>
                    </a:lnTo>
                    <a:lnTo>
                      <a:pt x="962" y="192"/>
                    </a:lnTo>
                    <a:lnTo>
                      <a:pt x="979" y="205"/>
                    </a:lnTo>
                    <a:lnTo>
                      <a:pt x="995" y="220"/>
                    </a:lnTo>
                    <a:lnTo>
                      <a:pt x="1011" y="237"/>
                    </a:lnTo>
                    <a:lnTo>
                      <a:pt x="1026" y="254"/>
                    </a:lnTo>
                    <a:lnTo>
                      <a:pt x="1039" y="271"/>
                    </a:lnTo>
                    <a:lnTo>
                      <a:pt x="1052" y="290"/>
                    </a:lnTo>
                    <a:lnTo>
                      <a:pt x="1069" y="282"/>
                    </a:lnTo>
                    <a:lnTo>
                      <a:pt x="1088" y="273"/>
                    </a:lnTo>
                    <a:lnTo>
                      <a:pt x="1106" y="267"/>
                    </a:lnTo>
                    <a:lnTo>
                      <a:pt x="1124" y="260"/>
                    </a:lnTo>
                    <a:lnTo>
                      <a:pt x="1142" y="255"/>
                    </a:lnTo>
                    <a:lnTo>
                      <a:pt x="1161" y="251"/>
                    </a:lnTo>
                    <a:lnTo>
                      <a:pt x="1180" y="246"/>
                    </a:lnTo>
                    <a:lnTo>
                      <a:pt x="1199" y="244"/>
                    </a:lnTo>
                    <a:lnTo>
                      <a:pt x="1241" y="242"/>
                    </a:lnTo>
                    <a:lnTo>
                      <a:pt x="1281" y="245"/>
                    </a:lnTo>
                    <a:lnTo>
                      <a:pt x="1320" y="253"/>
                    </a:lnTo>
                    <a:lnTo>
                      <a:pt x="1358" y="265"/>
                    </a:lnTo>
                    <a:lnTo>
                      <a:pt x="1393" y="281"/>
                    </a:lnTo>
                    <a:lnTo>
                      <a:pt x="1426" y="300"/>
                    </a:lnTo>
                    <a:lnTo>
                      <a:pt x="1458" y="324"/>
                    </a:lnTo>
                    <a:lnTo>
                      <a:pt x="1486" y="351"/>
                    </a:lnTo>
                    <a:lnTo>
                      <a:pt x="1511" y="382"/>
                    </a:lnTo>
                    <a:lnTo>
                      <a:pt x="1535" y="415"/>
                    </a:lnTo>
                    <a:lnTo>
                      <a:pt x="1554" y="451"/>
                    </a:lnTo>
                    <a:lnTo>
                      <a:pt x="1572" y="491"/>
                    </a:lnTo>
                    <a:lnTo>
                      <a:pt x="1585" y="531"/>
                    </a:lnTo>
                    <a:lnTo>
                      <a:pt x="1594" y="576"/>
                    </a:lnTo>
                    <a:lnTo>
                      <a:pt x="1600" y="621"/>
                    </a:lnTo>
                    <a:lnTo>
                      <a:pt x="1602" y="668"/>
                    </a:lnTo>
                    <a:lnTo>
                      <a:pt x="1600" y="708"/>
                    </a:lnTo>
                    <a:lnTo>
                      <a:pt x="1595" y="746"/>
                    </a:lnTo>
                    <a:lnTo>
                      <a:pt x="1588" y="784"/>
                    </a:lnTo>
                    <a:lnTo>
                      <a:pt x="1578" y="821"/>
                    </a:lnTo>
                    <a:lnTo>
                      <a:pt x="1592" y="792"/>
                    </a:lnTo>
                    <a:lnTo>
                      <a:pt x="1604" y="761"/>
                    </a:lnTo>
                    <a:lnTo>
                      <a:pt x="1615" y="729"/>
                    </a:lnTo>
                    <a:lnTo>
                      <a:pt x="1624" y="697"/>
                    </a:lnTo>
                    <a:lnTo>
                      <a:pt x="1631" y="665"/>
                    </a:lnTo>
                    <a:lnTo>
                      <a:pt x="1636" y="632"/>
                    </a:lnTo>
                    <a:lnTo>
                      <a:pt x="1641" y="597"/>
                    </a:lnTo>
                    <a:lnTo>
                      <a:pt x="1642" y="563"/>
                    </a:lnTo>
                    <a:lnTo>
                      <a:pt x="1639" y="513"/>
                    </a:lnTo>
                    <a:lnTo>
                      <a:pt x="1634" y="465"/>
                    </a:lnTo>
                    <a:lnTo>
                      <a:pt x="1623" y="418"/>
                    </a:lnTo>
                    <a:lnTo>
                      <a:pt x="1609" y="374"/>
                    </a:lnTo>
                    <a:lnTo>
                      <a:pt x="1592" y="333"/>
                    </a:lnTo>
                    <a:lnTo>
                      <a:pt x="1571" y="296"/>
                    </a:lnTo>
                    <a:lnTo>
                      <a:pt x="1546" y="260"/>
                    </a:lnTo>
                    <a:lnTo>
                      <a:pt x="1519" y="228"/>
                    </a:lnTo>
                    <a:lnTo>
                      <a:pt x="1488" y="199"/>
                    </a:lnTo>
                    <a:lnTo>
                      <a:pt x="1455" y="174"/>
                    </a:lnTo>
                    <a:lnTo>
                      <a:pt x="1420" y="154"/>
                    </a:lnTo>
                    <a:lnTo>
                      <a:pt x="1382" y="137"/>
                    </a:lnTo>
                    <a:lnTo>
                      <a:pt x="1344" y="124"/>
                    </a:lnTo>
                    <a:lnTo>
                      <a:pt x="1303" y="116"/>
                    </a:lnTo>
                    <a:lnTo>
                      <a:pt x="1260" y="113"/>
                    </a:lnTo>
                    <a:lnTo>
                      <a:pt x="1216" y="115"/>
                    </a:lnTo>
                    <a:lnTo>
                      <a:pt x="1195" y="117"/>
                    </a:lnTo>
                    <a:lnTo>
                      <a:pt x="1176" y="121"/>
                    </a:lnTo>
                    <a:lnTo>
                      <a:pt x="1155" y="126"/>
                    </a:lnTo>
                    <a:lnTo>
                      <a:pt x="1136" y="131"/>
                    </a:lnTo>
                    <a:lnTo>
                      <a:pt x="1117" y="139"/>
                    </a:lnTo>
                    <a:lnTo>
                      <a:pt x="1097" y="146"/>
                    </a:lnTo>
                    <a:lnTo>
                      <a:pt x="1079" y="154"/>
                    </a:lnTo>
                    <a:lnTo>
                      <a:pt x="1061" y="163"/>
                    </a:lnTo>
                    <a:lnTo>
                      <a:pt x="1047" y="143"/>
                    </a:lnTo>
                    <a:lnTo>
                      <a:pt x="1033" y="125"/>
                    </a:lnTo>
                    <a:lnTo>
                      <a:pt x="1018" y="106"/>
                    </a:lnTo>
                    <a:lnTo>
                      <a:pt x="1000" y="90"/>
                    </a:lnTo>
                    <a:lnTo>
                      <a:pt x="983" y="74"/>
                    </a:lnTo>
                    <a:lnTo>
                      <a:pt x="965" y="60"/>
                    </a:lnTo>
                    <a:lnTo>
                      <a:pt x="945" y="47"/>
                    </a:lnTo>
                    <a:lnTo>
                      <a:pt x="926" y="36"/>
                    </a:lnTo>
                    <a:lnTo>
                      <a:pt x="905" y="26"/>
                    </a:lnTo>
                    <a:lnTo>
                      <a:pt x="883" y="18"/>
                    </a:lnTo>
                    <a:lnTo>
                      <a:pt x="862" y="11"/>
                    </a:lnTo>
                    <a:lnTo>
                      <a:pt x="839" y="5"/>
                    </a:lnTo>
                    <a:lnTo>
                      <a:pt x="815" y="2"/>
                    </a:lnTo>
                    <a:lnTo>
                      <a:pt x="792" y="0"/>
                    </a:lnTo>
                    <a:lnTo>
                      <a:pt x="767" y="0"/>
                    </a:lnTo>
                    <a:lnTo>
                      <a:pt x="742" y="1"/>
                    </a:lnTo>
                    <a:lnTo>
                      <a:pt x="710" y="6"/>
                    </a:lnTo>
                    <a:lnTo>
                      <a:pt x="678" y="14"/>
                    </a:lnTo>
                    <a:lnTo>
                      <a:pt x="647" y="25"/>
                    </a:lnTo>
                    <a:lnTo>
                      <a:pt x="617" y="38"/>
                    </a:lnTo>
                    <a:lnTo>
                      <a:pt x="588" y="54"/>
                    </a:lnTo>
                    <a:lnTo>
                      <a:pt x="560" y="71"/>
                    </a:lnTo>
                    <a:lnTo>
                      <a:pt x="533" y="91"/>
                    </a:lnTo>
                    <a:lnTo>
                      <a:pt x="509" y="114"/>
                    </a:lnTo>
                    <a:lnTo>
                      <a:pt x="485" y="139"/>
                    </a:lnTo>
                    <a:lnTo>
                      <a:pt x="462" y="164"/>
                    </a:lnTo>
                    <a:lnTo>
                      <a:pt x="442" y="192"/>
                    </a:lnTo>
                    <a:lnTo>
                      <a:pt x="424" y="222"/>
                    </a:lnTo>
                    <a:lnTo>
                      <a:pt x="406" y="253"/>
                    </a:lnTo>
                    <a:lnTo>
                      <a:pt x="391" y="285"/>
                    </a:lnTo>
                    <a:lnTo>
                      <a:pt x="380" y="318"/>
                    </a:lnTo>
                    <a:lnTo>
                      <a:pt x="369" y="353"/>
                    </a:lnTo>
                    <a:lnTo>
                      <a:pt x="361" y="353"/>
                    </a:lnTo>
                    <a:lnTo>
                      <a:pt x="354" y="354"/>
                    </a:lnTo>
                    <a:lnTo>
                      <a:pt x="345" y="354"/>
                    </a:lnTo>
                    <a:lnTo>
                      <a:pt x="338" y="355"/>
                    </a:lnTo>
                    <a:lnTo>
                      <a:pt x="303" y="360"/>
                    </a:lnTo>
                    <a:lnTo>
                      <a:pt x="270" y="369"/>
                    </a:lnTo>
                    <a:lnTo>
                      <a:pt x="238" y="382"/>
                    </a:lnTo>
                    <a:lnTo>
                      <a:pt x="207" y="398"/>
                    </a:lnTo>
                    <a:lnTo>
                      <a:pt x="177" y="417"/>
                    </a:lnTo>
                    <a:lnTo>
                      <a:pt x="150" y="439"/>
                    </a:lnTo>
                    <a:lnTo>
                      <a:pt x="125" y="464"/>
                    </a:lnTo>
                    <a:lnTo>
                      <a:pt x="100" y="491"/>
                    </a:lnTo>
                    <a:lnTo>
                      <a:pt x="78" y="520"/>
                    </a:lnTo>
                    <a:lnTo>
                      <a:pt x="59" y="551"/>
                    </a:lnTo>
                    <a:lnTo>
                      <a:pt x="42" y="584"/>
                    </a:lnTo>
                    <a:lnTo>
                      <a:pt x="28" y="619"/>
                    </a:lnTo>
                    <a:lnTo>
                      <a:pt x="16" y="655"/>
                    </a:lnTo>
                    <a:lnTo>
                      <a:pt x="7" y="693"/>
                    </a:lnTo>
                    <a:lnTo>
                      <a:pt x="2" y="732"/>
                    </a:lnTo>
                    <a:lnTo>
                      <a:pt x="0" y="770"/>
                    </a:lnTo>
                    <a:lnTo>
                      <a:pt x="1" y="805"/>
                    </a:lnTo>
                    <a:lnTo>
                      <a:pt x="4" y="837"/>
                    </a:lnTo>
                    <a:lnTo>
                      <a:pt x="11" y="869"/>
                    </a:lnTo>
                    <a:lnTo>
                      <a:pt x="19" y="900"/>
                    </a:lnTo>
                    <a:lnTo>
                      <a:pt x="30" y="929"/>
                    </a:lnTo>
                    <a:lnTo>
                      <a:pt x="43" y="957"/>
                    </a:lnTo>
                    <a:lnTo>
                      <a:pt x="57" y="982"/>
                    </a:lnTo>
                    <a:lnTo>
                      <a:pt x="74" y="1006"/>
                    </a:lnTo>
                    <a:lnTo>
                      <a:pt x="63" y="974"/>
                    </a:lnTo>
                    <a:lnTo>
                      <a:pt x="56" y="938"/>
                    </a:lnTo>
                    <a:lnTo>
                      <a:pt x="50" y="903"/>
                    </a:lnTo>
                    <a:lnTo>
                      <a:pt x="49" y="865"/>
                    </a:lnTo>
                    <a:lnTo>
                      <a:pt x="51" y="827"/>
                    </a:lnTo>
                    <a:lnTo>
                      <a:pt x="57" y="792"/>
                    </a:lnTo>
                    <a:lnTo>
                      <a:pt x="64" y="756"/>
                    </a:lnTo>
                    <a:lnTo>
                      <a:pt x="75" y="722"/>
                    </a:lnTo>
                    <a:lnTo>
                      <a:pt x="89" y="689"/>
                    </a:lnTo>
                    <a:lnTo>
                      <a:pt x="105" y="657"/>
                    </a:lnTo>
                    <a:lnTo>
                      <a:pt x="123" y="627"/>
                    </a:lnTo>
                    <a:lnTo>
                      <a:pt x="144" y="599"/>
                    </a:lnTo>
                    <a:lnTo>
                      <a:pt x="167" y="573"/>
                    </a:lnTo>
                    <a:lnTo>
                      <a:pt x="191" y="551"/>
                    </a:lnTo>
                    <a:lnTo>
                      <a:pt x="217" y="530"/>
                    </a:lnTo>
                    <a:lnTo>
                      <a:pt x="245" y="512"/>
                    </a:lnTo>
                    <a:lnTo>
                      <a:pt x="274" y="497"/>
                    </a:lnTo>
                    <a:lnTo>
                      <a:pt x="305" y="485"/>
                    </a:lnTo>
                    <a:lnTo>
                      <a:pt x="337" y="477"/>
                    </a:lnTo>
                    <a:lnTo>
                      <a:pt x="369" y="471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2065338" y="5878535"/>
                <a:ext cx="543647" cy="220309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17" y="85"/>
                  </a:cxn>
                  <a:cxn ang="0">
                    <a:pos x="38" y="116"/>
                  </a:cxn>
                  <a:cxn ang="0">
                    <a:pos x="66" y="144"/>
                  </a:cxn>
                  <a:cxn ang="0">
                    <a:pos x="98" y="167"/>
                  </a:cxn>
                  <a:cxn ang="0">
                    <a:pos x="137" y="184"/>
                  </a:cxn>
                  <a:cxn ang="0">
                    <a:pos x="179" y="196"/>
                  </a:cxn>
                  <a:cxn ang="0">
                    <a:pos x="224" y="201"/>
                  </a:cxn>
                  <a:cxn ang="0">
                    <a:pos x="272" y="199"/>
                  </a:cxn>
                  <a:cxn ang="0">
                    <a:pos x="318" y="190"/>
                  </a:cxn>
                  <a:cxn ang="0">
                    <a:pos x="363" y="174"/>
                  </a:cxn>
                  <a:cxn ang="0">
                    <a:pos x="401" y="152"/>
                  </a:cxn>
                  <a:cxn ang="0">
                    <a:pos x="435" y="125"/>
                  </a:cxn>
                  <a:cxn ang="0">
                    <a:pos x="462" y="94"/>
                  </a:cxn>
                  <a:cxn ang="0">
                    <a:pos x="482" y="58"/>
                  </a:cxn>
                  <a:cxn ang="0">
                    <a:pos x="494" y="21"/>
                  </a:cxn>
                  <a:cxn ang="0">
                    <a:pos x="485" y="11"/>
                  </a:cxn>
                  <a:cxn ang="0">
                    <a:pos x="462" y="30"/>
                  </a:cxn>
                  <a:cxn ang="0">
                    <a:pos x="435" y="49"/>
                  </a:cxn>
                  <a:cxn ang="0">
                    <a:pos x="405" y="64"/>
                  </a:cxn>
                  <a:cxn ang="0">
                    <a:pos x="371" y="78"/>
                  </a:cxn>
                  <a:cxn ang="0">
                    <a:pos x="337" y="88"/>
                  </a:cxn>
                  <a:cxn ang="0">
                    <a:pos x="299" y="96"/>
                  </a:cxn>
                  <a:cxn ang="0">
                    <a:pos x="260" y="100"/>
                  </a:cxn>
                  <a:cxn ang="0">
                    <a:pos x="223" y="101"/>
                  </a:cxn>
                  <a:cxn ang="0">
                    <a:pos x="187" y="100"/>
                  </a:cxn>
                  <a:cxn ang="0">
                    <a:pos x="153" y="96"/>
                  </a:cxn>
                  <a:cxn ang="0">
                    <a:pos x="120" y="89"/>
                  </a:cxn>
                  <a:cxn ang="0">
                    <a:pos x="89" y="81"/>
                  </a:cxn>
                  <a:cxn ang="0">
                    <a:pos x="60" y="69"/>
                  </a:cxn>
                  <a:cxn ang="0">
                    <a:pos x="34" y="56"/>
                  </a:cxn>
                  <a:cxn ang="0">
                    <a:pos x="11" y="41"/>
                  </a:cxn>
                </a:cxnLst>
                <a:rect l="0" t="0" r="r" b="b"/>
                <a:pathLst>
                  <a:path w="496" h="201">
                    <a:moveTo>
                      <a:pt x="0" y="32"/>
                    </a:moveTo>
                    <a:lnTo>
                      <a:pt x="3" y="51"/>
                    </a:lnTo>
                    <a:lnTo>
                      <a:pt x="10" y="69"/>
                    </a:lnTo>
                    <a:lnTo>
                      <a:pt x="17" y="85"/>
                    </a:lnTo>
                    <a:lnTo>
                      <a:pt x="27" y="101"/>
                    </a:lnTo>
                    <a:lnTo>
                      <a:pt x="38" y="116"/>
                    </a:lnTo>
                    <a:lnTo>
                      <a:pt x="51" y="131"/>
                    </a:lnTo>
                    <a:lnTo>
                      <a:pt x="66" y="144"/>
                    </a:lnTo>
                    <a:lnTo>
                      <a:pt x="81" y="156"/>
                    </a:lnTo>
                    <a:lnTo>
                      <a:pt x="98" y="167"/>
                    </a:lnTo>
                    <a:lnTo>
                      <a:pt x="116" y="177"/>
                    </a:lnTo>
                    <a:lnTo>
                      <a:pt x="137" y="184"/>
                    </a:lnTo>
                    <a:lnTo>
                      <a:pt x="157" y="191"/>
                    </a:lnTo>
                    <a:lnTo>
                      <a:pt x="179" y="196"/>
                    </a:lnTo>
                    <a:lnTo>
                      <a:pt x="200" y="199"/>
                    </a:lnTo>
                    <a:lnTo>
                      <a:pt x="224" y="201"/>
                    </a:lnTo>
                    <a:lnTo>
                      <a:pt x="247" y="201"/>
                    </a:lnTo>
                    <a:lnTo>
                      <a:pt x="272" y="199"/>
                    </a:lnTo>
                    <a:lnTo>
                      <a:pt x="296" y="196"/>
                    </a:lnTo>
                    <a:lnTo>
                      <a:pt x="318" y="190"/>
                    </a:lnTo>
                    <a:lnTo>
                      <a:pt x="341" y="183"/>
                    </a:lnTo>
                    <a:lnTo>
                      <a:pt x="363" y="174"/>
                    </a:lnTo>
                    <a:lnTo>
                      <a:pt x="382" y="164"/>
                    </a:lnTo>
                    <a:lnTo>
                      <a:pt x="401" y="152"/>
                    </a:lnTo>
                    <a:lnTo>
                      <a:pt x="419" y="139"/>
                    </a:lnTo>
                    <a:lnTo>
                      <a:pt x="435" y="125"/>
                    </a:lnTo>
                    <a:lnTo>
                      <a:pt x="449" y="110"/>
                    </a:lnTo>
                    <a:lnTo>
                      <a:pt x="462" y="94"/>
                    </a:lnTo>
                    <a:lnTo>
                      <a:pt x="472" y="77"/>
                    </a:lnTo>
                    <a:lnTo>
                      <a:pt x="482" y="58"/>
                    </a:lnTo>
                    <a:lnTo>
                      <a:pt x="488" y="40"/>
                    </a:lnTo>
                    <a:lnTo>
                      <a:pt x="494" y="21"/>
                    </a:lnTo>
                    <a:lnTo>
                      <a:pt x="496" y="0"/>
                    </a:lnTo>
                    <a:lnTo>
                      <a:pt x="485" y="11"/>
                    </a:lnTo>
                    <a:lnTo>
                      <a:pt x="474" y="21"/>
                    </a:lnTo>
                    <a:lnTo>
                      <a:pt x="462" y="30"/>
                    </a:lnTo>
                    <a:lnTo>
                      <a:pt x="449" y="40"/>
                    </a:lnTo>
                    <a:lnTo>
                      <a:pt x="435" y="49"/>
                    </a:lnTo>
                    <a:lnTo>
                      <a:pt x="420" y="56"/>
                    </a:lnTo>
                    <a:lnTo>
                      <a:pt x="405" y="64"/>
                    </a:lnTo>
                    <a:lnTo>
                      <a:pt x="388" y="71"/>
                    </a:lnTo>
                    <a:lnTo>
                      <a:pt x="371" y="78"/>
                    </a:lnTo>
                    <a:lnTo>
                      <a:pt x="354" y="83"/>
                    </a:lnTo>
                    <a:lnTo>
                      <a:pt x="337" y="88"/>
                    </a:lnTo>
                    <a:lnTo>
                      <a:pt x="318" y="92"/>
                    </a:lnTo>
                    <a:lnTo>
                      <a:pt x="299" y="96"/>
                    </a:lnTo>
                    <a:lnTo>
                      <a:pt x="281" y="98"/>
                    </a:lnTo>
                    <a:lnTo>
                      <a:pt x="260" y="100"/>
                    </a:lnTo>
                    <a:lnTo>
                      <a:pt x="241" y="101"/>
                    </a:lnTo>
                    <a:lnTo>
                      <a:pt x="223" y="101"/>
                    </a:lnTo>
                    <a:lnTo>
                      <a:pt x="204" y="101"/>
                    </a:lnTo>
                    <a:lnTo>
                      <a:pt x="187" y="100"/>
                    </a:lnTo>
                    <a:lnTo>
                      <a:pt x="170" y="99"/>
                    </a:lnTo>
                    <a:lnTo>
                      <a:pt x="153" y="96"/>
                    </a:lnTo>
                    <a:lnTo>
                      <a:pt x="137" y="94"/>
                    </a:lnTo>
                    <a:lnTo>
                      <a:pt x="120" y="89"/>
                    </a:lnTo>
                    <a:lnTo>
                      <a:pt x="104" y="85"/>
                    </a:lnTo>
                    <a:lnTo>
                      <a:pt x="89" y="81"/>
                    </a:lnTo>
                    <a:lnTo>
                      <a:pt x="74" y="75"/>
                    </a:lnTo>
                    <a:lnTo>
                      <a:pt x="60" y="69"/>
                    </a:lnTo>
                    <a:lnTo>
                      <a:pt x="47" y="63"/>
                    </a:lnTo>
                    <a:lnTo>
                      <a:pt x="34" y="56"/>
                    </a:lnTo>
                    <a:lnTo>
                      <a:pt x="23" y="49"/>
                    </a:lnTo>
                    <a:lnTo>
                      <a:pt x="11" y="41"/>
                    </a:lnTo>
                    <a:lnTo>
                      <a:pt x="0" y="32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2451152" y="6025407"/>
                <a:ext cx="358413" cy="14468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" y="45"/>
                  </a:cxn>
                  <a:cxn ang="0">
                    <a:pos x="17" y="66"/>
                  </a:cxn>
                  <a:cxn ang="0">
                    <a:pos x="33" y="86"/>
                  </a:cxn>
                  <a:cxn ang="0">
                    <a:pos x="54" y="102"/>
                  </a:cxn>
                  <a:cxn ang="0">
                    <a:pos x="76" y="116"/>
                  </a:cxn>
                  <a:cxn ang="0">
                    <a:pos x="103" y="125"/>
                  </a:cxn>
                  <a:cxn ang="0">
                    <a:pos x="131" y="131"/>
                  </a:cxn>
                  <a:cxn ang="0">
                    <a:pos x="162" y="132"/>
                  </a:cxn>
                  <a:cxn ang="0">
                    <a:pos x="195" y="129"/>
                  </a:cxn>
                  <a:cxn ang="0">
                    <a:pos x="225" y="120"/>
                  </a:cxn>
                  <a:cxn ang="0">
                    <a:pos x="252" y="107"/>
                  </a:cxn>
                  <a:cxn ang="0">
                    <a:pos x="275" y="91"/>
                  </a:cxn>
                  <a:cxn ang="0">
                    <a:pos x="296" y="72"/>
                  </a:cxn>
                  <a:cxn ang="0">
                    <a:pos x="312" y="50"/>
                  </a:cxn>
                  <a:cxn ang="0">
                    <a:pos x="321" y="25"/>
                  </a:cxn>
                  <a:cxn ang="0">
                    <a:pos x="327" y="0"/>
                  </a:cxn>
                  <a:cxn ang="0">
                    <a:pos x="312" y="14"/>
                  </a:cxn>
                  <a:cxn ang="0">
                    <a:pos x="295" y="25"/>
                  </a:cxn>
                  <a:cxn ang="0">
                    <a:pos x="276" y="36"/>
                  </a:cxn>
                  <a:cxn ang="0">
                    <a:pos x="256" y="46"/>
                  </a:cxn>
                  <a:cxn ang="0">
                    <a:pos x="233" y="54"/>
                  </a:cxn>
                  <a:cxn ang="0">
                    <a:pos x="210" y="60"/>
                  </a:cxn>
                  <a:cxn ang="0">
                    <a:pos x="185" y="64"/>
                  </a:cxn>
                  <a:cxn ang="0">
                    <a:pos x="159" y="66"/>
                  </a:cxn>
                  <a:cxn ang="0">
                    <a:pos x="135" y="66"/>
                  </a:cxn>
                  <a:cxn ang="0">
                    <a:pos x="112" y="64"/>
                  </a:cxn>
                  <a:cxn ang="0">
                    <a:pos x="90" y="61"/>
                  </a:cxn>
                  <a:cxn ang="0">
                    <a:pos x="69" y="56"/>
                  </a:cxn>
                  <a:cxn ang="0">
                    <a:pos x="49" y="49"/>
                  </a:cxn>
                  <a:cxn ang="0">
                    <a:pos x="31" y="42"/>
                  </a:cxn>
                  <a:cxn ang="0">
                    <a:pos x="15" y="32"/>
                  </a:cxn>
                  <a:cxn ang="0">
                    <a:pos x="0" y="21"/>
                  </a:cxn>
                </a:cxnLst>
                <a:rect l="0" t="0" r="r" b="b"/>
                <a:pathLst>
                  <a:path w="327" h="132">
                    <a:moveTo>
                      <a:pt x="0" y="21"/>
                    </a:moveTo>
                    <a:lnTo>
                      <a:pt x="6" y="45"/>
                    </a:lnTo>
                    <a:lnTo>
                      <a:pt x="17" y="66"/>
                    </a:lnTo>
                    <a:lnTo>
                      <a:pt x="33" y="86"/>
                    </a:lnTo>
                    <a:lnTo>
                      <a:pt x="54" y="102"/>
                    </a:lnTo>
                    <a:lnTo>
                      <a:pt x="76" y="116"/>
                    </a:lnTo>
                    <a:lnTo>
                      <a:pt x="103" y="125"/>
                    </a:lnTo>
                    <a:lnTo>
                      <a:pt x="131" y="131"/>
                    </a:lnTo>
                    <a:lnTo>
                      <a:pt x="162" y="132"/>
                    </a:lnTo>
                    <a:lnTo>
                      <a:pt x="195" y="129"/>
                    </a:lnTo>
                    <a:lnTo>
                      <a:pt x="225" y="120"/>
                    </a:lnTo>
                    <a:lnTo>
                      <a:pt x="252" y="107"/>
                    </a:lnTo>
                    <a:lnTo>
                      <a:pt x="275" y="91"/>
                    </a:lnTo>
                    <a:lnTo>
                      <a:pt x="296" y="72"/>
                    </a:lnTo>
                    <a:lnTo>
                      <a:pt x="312" y="50"/>
                    </a:lnTo>
                    <a:lnTo>
                      <a:pt x="321" y="25"/>
                    </a:lnTo>
                    <a:lnTo>
                      <a:pt x="327" y="0"/>
                    </a:lnTo>
                    <a:lnTo>
                      <a:pt x="312" y="14"/>
                    </a:lnTo>
                    <a:lnTo>
                      <a:pt x="295" y="25"/>
                    </a:lnTo>
                    <a:lnTo>
                      <a:pt x="276" y="36"/>
                    </a:lnTo>
                    <a:lnTo>
                      <a:pt x="256" y="46"/>
                    </a:lnTo>
                    <a:lnTo>
                      <a:pt x="233" y="54"/>
                    </a:lnTo>
                    <a:lnTo>
                      <a:pt x="210" y="60"/>
                    </a:lnTo>
                    <a:lnTo>
                      <a:pt x="185" y="64"/>
                    </a:lnTo>
                    <a:lnTo>
                      <a:pt x="159" y="66"/>
                    </a:lnTo>
                    <a:lnTo>
                      <a:pt x="135" y="66"/>
                    </a:lnTo>
                    <a:lnTo>
                      <a:pt x="112" y="64"/>
                    </a:lnTo>
                    <a:lnTo>
                      <a:pt x="90" y="61"/>
                    </a:lnTo>
                    <a:lnTo>
                      <a:pt x="69" y="56"/>
                    </a:lnTo>
                    <a:lnTo>
                      <a:pt x="49" y="49"/>
                    </a:lnTo>
                    <a:lnTo>
                      <a:pt x="31" y="42"/>
                    </a:lnTo>
                    <a:lnTo>
                      <a:pt x="15" y="32"/>
                    </a:lnTo>
                    <a:lnTo>
                      <a:pt x="0" y="21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1630201" y="5993621"/>
                <a:ext cx="356220" cy="14358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44"/>
                  </a:cxn>
                  <a:cxn ang="0">
                    <a:pos x="17" y="65"/>
                  </a:cxn>
                  <a:cxn ang="0">
                    <a:pos x="33" y="85"/>
                  </a:cxn>
                  <a:cxn ang="0">
                    <a:pos x="54" y="101"/>
                  </a:cxn>
                  <a:cxn ang="0">
                    <a:pos x="76" y="115"/>
                  </a:cxn>
                  <a:cxn ang="0">
                    <a:pos x="103" y="124"/>
                  </a:cxn>
                  <a:cxn ang="0">
                    <a:pos x="131" y="130"/>
                  </a:cxn>
                  <a:cxn ang="0">
                    <a:pos x="162" y="131"/>
                  </a:cxn>
                  <a:cxn ang="0">
                    <a:pos x="194" y="128"/>
                  </a:cxn>
                  <a:cxn ang="0">
                    <a:pos x="224" y="119"/>
                  </a:cxn>
                  <a:cxn ang="0">
                    <a:pos x="251" y="106"/>
                  </a:cxn>
                  <a:cxn ang="0">
                    <a:pos x="274" y="90"/>
                  </a:cxn>
                  <a:cxn ang="0">
                    <a:pos x="295" y="71"/>
                  </a:cxn>
                  <a:cxn ang="0">
                    <a:pos x="310" y="49"/>
                  </a:cxn>
                  <a:cxn ang="0">
                    <a:pos x="321" y="25"/>
                  </a:cxn>
                  <a:cxn ang="0">
                    <a:pos x="325" y="0"/>
                  </a:cxn>
                  <a:cxn ang="0">
                    <a:pos x="310" y="12"/>
                  </a:cxn>
                  <a:cxn ang="0">
                    <a:pos x="294" y="25"/>
                  </a:cxn>
                  <a:cxn ang="0">
                    <a:pos x="274" y="36"/>
                  </a:cxn>
                  <a:cxn ang="0">
                    <a:pos x="254" y="45"/>
                  </a:cxn>
                  <a:cxn ang="0">
                    <a:pos x="231" y="53"/>
                  </a:cxn>
                  <a:cxn ang="0">
                    <a:pos x="209" y="59"/>
                  </a:cxn>
                  <a:cxn ang="0">
                    <a:pos x="184" y="63"/>
                  </a:cxn>
                  <a:cxn ang="0">
                    <a:pos x="158" y="65"/>
                  </a:cxn>
                  <a:cxn ang="0">
                    <a:pos x="134" y="65"/>
                  </a:cxn>
                  <a:cxn ang="0">
                    <a:pos x="112" y="64"/>
                  </a:cxn>
                  <a:cxn ang="0">
                    <a:pos x="89" y="60"/>
                  </a:cxn>
                  <a:cxn ang="0">
                    <a:pos x="69" y="55"/>
                  </a:cxn>
                  <a:cxn ang="0">
                    <a:pos x="49" y="48"/>
                  </a:cxn>
                  <a:cxn ang="0">
                    <a:pos x="31" y="40"/>
                  </a:cxn>
                  <a:cxn ang="0">
                    <a:pos x="15" y="31"/>
                  </a:cxn>
                  <a:cxn ang="0">
                    <a:pos x="0" y="20"/>
                  </a:cxn>
                </a:cxnLst>
                <a:rect l="0" t="0" r="r" b="b"/>
                <a:pathLst>
                  <a:path w="325" h="131">
                    <a:moveTo>
                      <a:pt x="0" y="20"/>
                    </a:moveTo>
                    <a:lnTo>
                      <a:pt x="6" y="44"/>
                    </a:lnTo>
                    <a:lnTo>
                      <a:pt x="17" y="65"/>
                    </a:lnTo>
                    <a:lnTo>
                      <a:pt x="33" y="85"/>
                    </a:lnTo>
                    <a:lnTo>
                      <a:pt x="54" y="101"/>
                    </a:lnTo>
                    <a:lnTo>
                      <a:pt x="76" y="115"/>
                    </a:lnTo>
                    <a:lnTo>
                      <a:pt x="103" y="124"/>
                    </a:lnTo>
                    <a:lnTo>
                      <a:pt x="131" y="130"/>
                    </a:lnTo>
                    <a:lnTo>
                      <a:pt x="162" y="131"/>
                    </a:lnTo>
                    <a:lnTo>
                      <a:pt x="194" y="128"/>
                    </a:lnTo>
                    <a:lnTo>
                      <a:pt x="224" y="119"/>
                    </a:lnTo>
                    <a:lnTo>
                      <a:pt x="251" y="106"/>
                    </a:lnTo>
                    <a:lnTo>
                      <a:pt x="274" y="90"/>
                    </a:lnTo>
                    <a:lnTo>
                      <a:pt x="295" y="71"/>
                    </a:lnTo>
                    <a:lnTo>
                      <a:pt x="310" y="49"/>
                    </a:lnTo>
                    <a:lnTo>
                      <a:pt x="321" y="25"/>
                    </a:lnTo>
                    <a:lnTo>
                      <a:pt x="325" y="0"/>
                    </a:lnTo>
                    <a:lnTo>
                      <a:pt x="310" y="12"/>
                    </a:lnTo>
                    <a:lnTo>
                      <a:pt x="294" y="25"/>
                    </a:lnTo>
                    <a:lnTo>
                      <a:pt x="274" y="36"/>
                    </a:lnTo>
                    <a:lnTo>
                      <a:pt x="254" y="45"/>
                    </a:lnTo>
                    <a:lnTo>
                      <a:pt x="231" y="53"/>
                    </a:lnTo>
                    <a:lnTo>
                      <a:pt x="209" y="59"/>
                    </a:lnTo>
                    <a:lnTo>
                      <a:pt x="184" y="63"/>
                    </a:lnTo>
                    <a:lnTo>
                      <a:pt x="158" y="65"/>
                    </a:lnTo>
                    <a:lnTo>
                      <a:pt x="134" y="65"/>
                    </a:lnTo>
                    <a:lnTo>
                      <a:pt x="112" y="64"/>
                    </a:lnTo>
                    <a:lnTo>
                      <a:pt x="89" y="60"/>
                    </a:lnTo>
                    <a:lnTo>
                      <a:pt x="69" y="55"/>
                    </a:lnTo>
                    <a:lnTo>
                      <a:pt x="49" y="48"/>
                    </a:lnTo>
                    <a:lnTo>
                      <a:pt x="31" y="40"/>
                    </a:lnTo>
                    <a:lnTo>
                      <a:pt x="15" y="31"/>
                    </a:lnTo>
                    <a:lnTo>
                      <a:pt x="0" y="20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3183322" y="5817155"/>
                <a:ext cx="358413" cy="14577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45"/>
                  </a:cxn>
                  <a:cxn ang="0">
                    <a:pos x="17" y="67"/>
                  </a:cxn>
                  <a:cxn ang="0">
                    <a:pos x="33" y="86"/>
                  </a:cxn>
                  <a:cxn ang="0">
                    <a:pos x="54" y="102"/>
                  </a:cxn>
                  <a:cxn ang="0">
                    <a:pos x="77" y="116"/>
                  </a:cxn>
                  <a:cxn ang="0">
                    <a:pos x="103" y="126"/>
                  </a:cxn>
                  <a:cxn ang="0">
                    <a:pos x="132" y="131"/>
                  </a:cxn>
                  <a:cxn ang="0">
                    <a:pos x="163" y="133"/>
                  </a:cxn>
                  <a:cxn ang="0">
                    <a:pos x="196" y="129"/>
                  </a:cxn>
                  <a:cxn ang="0">
                    <a:pos x="225" y="121"/>
                  </a:cxn>
                  <a:cxn ang="0">
                    <a:pos x="252" y="108"/>
                  </a:cxn>
                  <a:cxn ang="0">
                    <a:pos x="276" y="92"/>
                  </a:cxn>
                  <a:cxn ang="0">
                    <a:pos x="296" y="72"/>
                  </a:cxn>
                  <a:cxn ang="0">
                    <a:pos x="312" y="51"/>
                  </a:cxn>
                  <a:cxn ang="0">
                    <a:pos x="322" y="26"/>
                  </a:cxn>
                  <a:cxn ang="0">
                    <a:pos x="327" y="0"/>
                  </a:cxn>
                  <a:cxn ang="0">
                    <a:pos x="312" y="14"/>
                  </a:cxn>
                  <a:cxn ang="0">
                    <a:pos x="295" y="26"/>
                  </a:cxn>
                  <a:cxn ang="0">
                    <a:pos x="276" y="37"/>
                  </a:cxn>
                  <a:cxn ang="0">
                    <a:pos x="256" y="46"/>
                  </a:cxn>
                  <a:cxn ang="0">
                    <a:pos x="233" y="55"/>
                  </a:cxn>
                  <a:cxn ang="0">
                    <a:pos x="210" y="60"/>
                  </a:cxn>
                  <a:cxn ang="0">
                    <a:pos x="185" y="65"/>
                  </a:cxn>
                  <a:cxn ang="0">
                    <a:pos x="159" y="67"/>
                  </a:cxn>
                  <a:cxn ang="0">
                    <a:pos x="136" y="67"/>
                  </a:cxn>
                  <a:cxn ang="0">
                    <a:pos x="112" y="66"/>
                  </a:cxn>
                  <a:cxn ang="0">
                    <a:pos x="90" y="62"/>
                  </a:cxn>
                  <a:cxn ang="0">
                    <a:pos x="69" y="57"/>
                  </a:cxn>
                  <a:cxn ang="0">
                    <a:pos x="49" y="50"/>
                  </a:cxn>
                  <a:cxn ang="0">
                    <a:pos x="31" y="42"/>
                  </a:cxn>
                  <a:cxn ang="0">
                    <a:pos x="15" y="32"/>
                  </a:cxn>
                  <a:cxn ang="0">
                    <a:pos x="0" y="22"/>
                  </a:cxn>
                </a:cxnLst>
                <a:rect l="0" t="0" r="r" b="b"/>
                <a:pathLst>
                  <a:path w="327" h="133">
                    <a:moveTo>
                      <a:pt x="0" y="22"/>
                    </a:moveTo>
                    <a:lnTo>
                      <a:pt x="6" y="45"/>
                    </a:lnTo>
                    <a:lnTo>
                      <a:pt x="17" y="67"/>
                    </a:lnTo>
                    <a:lnTo>
                      <a:pt x="33" y="86"/>
                    </a:lnTo>
                    <a:lnTo>
                      <a:pt x="54" y="102"/>
                    </a:lnTo>
                    <a:lnTo>
                      <a:pt x="77" y="116"/>
                    </a:lnTo>
                    <a:lnTo>
                      <a:pt x="103" y="126"/>
                    </a:lnTo>
                    <a:lnTo>
                      <a:pt x="132" y="131"/>
                    </a:lnTo>
                    <a:lnTo>
                      <a:pt x="163" y="133"/>
                    </a:lnTo>
                    <a:lnTo>
                      <a:pt x="196" y="129"/>
                    </a:lnTo>
                    <a:lnTo>
                      <a:pt x="225" y="121"/>
                    </a:lnTo>
                    <a:lnTo>
                      <a:pt x="252" y="108"/>
                    </a:lnTo>
                    <a:lnTo>
                      <a:pt x="276" y="92"/>
                    </a:lnTo>
                    <a:lnTo>
                      <a:pt x="296" y="72"/>
                    </a:lnTo>
                    <a:lnTo>
                      <a:pt x="312" y="51"/>
                    </a:lnTo>
                    <a:lnTo>
                      <a:pt x="322" y="26"/>
                    </a:lnTo>
                    <a:lnTo>
                      <a:pt x="327" y="0"/>
                    </a:lnTo>
                    <a:lnTo>
                      <a:pt x="312" y="14"/>
                    </a:lnTo>
                    <a:lnTo>
                      <a:pt x="295" y="26"/>
                    </a:lnTo>
                    <a:lnTo>
                      <a:pt x="276" y="37"/>
                    </a:lnTo>
                    <a:lnTo>
                      <a:pt x="256" y="46"/>
                    </a:lnTo>
                    <a:lnTo>
                      <a:pt x="233" y="55"/>
                    </a:lnTo>
                    <a:lnTo>
                      <a:pt x="210" y="60"/>
                    </a:lnTo>
                    <a:lnTo>
                      <a:pt x="185" y="65"/>
                    </a:lnTo>
                    <a:lnTo>
                      <a:pt x="159" y="67"/>
                    </a:lnTo>
                    <a:lnTo>
                      <a:pt x="136" y="67"/>
                    </a:lnTo>
                    <a:lnTo>
                      <a:pt x="112" y="66"/>
                    </a:lnTo>
                    <a:lnTo>
                      <a:pt x="90" y="62"/>
                    </a:lnTo>
                    <a:lnTo>
                      <a:pt x="69" y="57"/>
                    </a:lnTo>
                    <a:lnTo>
                      <a:pt x="49" y="50"/>
                    </a:lnTo>
                    <a:lnTo>
                      <a:pt x="31" y="42"/>
                    </a:lnTo>
                    <a:lnTo>
                      <a:pt x="15" y="32"/>
                    </a:lnTo>
                    <a:lnTo>
                      <a:pt x="0" y="22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2702150" y="6068153"/>
                <a:ext cx="358413" cy="14577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46"/>
                  </a:cxn>
                  <a:cxn ang="0">
                    <a:pos x="18" y="67"/>
                  </a:cxn>
                  <a:cxn ang="0">
                    <a:pos x="33" y="86"/>
                  </a:cxn>
                  <a:cxn ang="0">
                    <a:pos x="54" y="103"/>
                  </a:cxn>
                  <a:cxn ang="0">
                    <a:pos x="77" y="117"/>
                  </a:cxn>
                  <a:cxn ang="0">
                    <a:pos x="104" y="126"/>
                  </a:cxn>
                  <a:cxn ang="0">
                    <a:pos x="132" y="132"/>
                  </a:cxn>
                  <a:cxn ang="0">
                    <a:pos x="164" y="133"/>
                  </a:cxn>
                  <a:cxn ang="0">
                    <a:pos x="196" y="130"/>
                  </a:cxn>
                  <a:cxn ang="0">
                    <a:pos x="225" y="121"/>
                  </a:cxn>
                  <a:cxn ang="0">
                    <a:pos x="252" y="108"/>
                  </a:cxn>
                  <a:cxn ang="0">
                    <a:pos x="276" y="92"/>
                  </a:cxn>
                  <a:cxn ang="0">
                    <a:pos x="296" y="73"/>
                  </a:cxn>
                  <a:cxn ang="0">
                    <a:pos x="312" y="51"/>
                  </a:cxn>
                  <a:cxn ang="0">
                    <a:pos x="322" y="26"/>
                  </a:cxn>
                  <a:cxn ang="0">
                    <a:pos x="327" y="0"/>
                  </a:cxn>
                  <a:cxn ang="0">
                    <a:pos x="312" y="14"/>
                  </a:cxn>
                  <a:cxn ang="0">
                    <a:pos x="296" y="26"/>
                  </a:cxn>
                  <a:cxn ang="0">
                    <a:pos x="276" y="37"/>
                  </a:cxn>
                  <a:cxn ang="0">
                    <a:pos x="256" y="47"/>
                  </a:cxn>
                  <a:cxn ang="0">
                    <a:pos x="233" y="55"/>
                  </a:cxn>
                  <a:cxn ang="0">
                    <a:pos x="210" y="61"/>
                  </a:cxn>
                  <a:cxn ang="0">
                    <a:pos x="185" y="65"/>
                  </a:cxn>
                  <a:cxn ang="0">
                    <a:pos x="159" y="67"/>
                  </a:cxn>
                  <a:cxn ang="0">
                    <a:pos x="136" y="67"/>
                  </a:cxn>
                  <a:cxn ang="0">
                    <a:pos x="112" y="66"/>
                  </a:cxn>
                  <a:cxn ang="0">
                    <a:pos x="90" y="62"/>
                  </a:cxn>
                  <a:cxn ang="0">
                    <a:pos x="69" y="57"/>
                  </a:cxn>
                  <a:cxn ang="0">
                    <a:pos x="49" y="50"/>
                  </a:cxn>
                  <a:cxn ang="0">
                    <a:pos x="31" y="42"/>
                  </a:cxn>
                  <a:cxn ang="0">
                    <a:pos x="15" y="33"/>
                  </a:cxn>
                  <a:cxn ang="0">
                    <a:pos x="0" y="22"/>
                  </a:cxn>
                </a:cxnLst>
                <a:rect l="0" t="0" r="r" b="b"/>
                <a:pathLst>
                  <a:path w="327" h="133">
                    <a:moveTo>
                      <a:pt x="0" y="22"/>
                    </a:moveTo>
                    <a:lnTo>
                      <a:pt x="6" y="46"/>
                    </a:lnTo>
                    <a:lnTo>
                      <a:pt x="18" y="67"/>
                    </a:lnTo>
                    <a:lnTo>
                      <a:pt x="33" y="86"/>
                    </a:lnTo>
                    <a:lnTo>
                      <a:pt x="54" y="103"/>
                    </a:lnTo>
                    <a:lnTo>
                      <a:pt x="77" y="117"/>
                    </a:lnTo>
                    <a:lnTo>
                      <a:pt x="104" y="126"/>
                    </a:lnTo>
                    <a:lnTo>
                      <a:pt x="132" y="132"/>
                    </a:lnTo>
                    <a:lnTo>
                      <a:pt x="164" y="133"/>
                    </a:lnTo>
                    <a:lnTo>
                      <a:pt x="196" y="130"/>
                    </a:lnTo>
                    <a:lnTo>
                      <a:pt x="225" y="121"/>
                    </a:lnTo>
                    <a:lnTo>
                      <a:pt x="252" y="108"/>
                    </a:lnTo>
                    <a:lnTo>
                      <a:pt x="276" y="92"/>
                    </a:lnTo>
                    <a:lnTo>
                      <a:pt x="296" y="73"/>
                    </a:lnTo>
                    <a:lnTo>
                      <a:pt x="312" y="51"/>
                    </a:lnTo>
                    <a:lnTo>
                      <a:pt x="322" y="26"/>
                    </a:lnTo>
                    <a:lnTo>
                      <a:pt x="327" y="0"/>
                    </a:lnTo>
                    <a:lnTo>
                      <a:pt x="312" y="14"/>
                    </a:lnTo>
                    <a:lnTo>
                      <a:pt x="296" y="26"/>
                    </a:lnTo>
                    <a:lnTo>
                      <a:pt x="276" y="37"/>
                    </a:lnTo>
                    <a:lnTo>
                      <a:pt x="256" y="47"/>
                    </a:lnTo>
                    <a:lnTo>
                      <a:pt x="233" y="55"/>
                    </a:lnTo>
                    <a:lnTo>
                      <a:pt x="210" y="61"/>
                    </a:lnTo>
                    <a:lnTo>
                      <a:pt x="185" y="65"/>
                    </a:lnTo>
                    <a:lnTo>
                      <a:pt x="159" y="67"/>
                    </a:lnTo>
                    <a:lnTo>
                      <a:pt x="136" y="67"/>
                    </a:lnTo>
                    <a:lnTo>
                      <a:pt x="112" y="66"/>
                    </a:lnTo>
                    <a:lnTo>
                      <a:pt x="90" y="62"/>
                    </a:lnTo>
                    <a:lnTo>
                      <a:pt x="69" y="57"/>
                    </a:lnTo>
                    <a:lnTo>
                      <a:pt x="49" y="50"/>
                    </a:lnTo>
                    <a:lnTo>
                      <a:pt x="31" y="42"/>
                    </a:lnTo>
                    <a:lnTo>
                      <a:pt x="15" y="33"/>
                    </a:lnTo>
                    <a:lnTo>
                      <a:pt x="0" y="22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1908601" y="6025407"/>
                <a:ext cx="357316" cy="14468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" y="45"/>
                  </a:cxn>
                  <a:cxn ang="0">
                    <a:pos x="17" y="66"/>
                  </a:cxn>
                  <a:cxn ang="0">
                    <a:pos x="33" y="86"/>
                  </a:cxn>
                  <a:cxn ang="0">
                    <a:pos x="54" y="102"/>
                  </a:cxn>
                  <a:cxn ang="0">
                    <a:pos x="76" y="116"/>
                  </a:cxn>
                  <a:cxn ang="0">
                    <a:pos x="103" y="125"/>
                  </a:cxn>
                  <a:cxn ang="0">
                    <a:pos x="131" y="131"/>
                  </a:cxn>
                  <a:cxn ang="0">
                    <a:pos x="162" y="132"/>
                  </a:cxn>
                  <a:cxn ang="0">
                    <a:pos x="195" y="129"/>
                  </a:cxn>
                  <a:cxn ang="0">
                    <a:pos x="224" y="120"/>
                  </a:cxn>
                  <a:cxn ang="0">
                    <a:pos x="252" y="107"/>
                  </a:cxn>
                  <a:cxn ang="0">
                    <a:pos x="275" y="91"/>
                  </a:cxn>
                  <a:cxn ang="0">
                    <a:pos x="296" y="72"/>
                  </a:cxn>
                  <a:cxn ang="0">
                    <a:pos x="311" y="50"/>
                  </a:cxn>
                  <a:cxn ang="0">
                    <a:pos x="322" y="25"/>
                  </a:cxn>
                  <a:cxn ang="0">
                    <a:pos x="326" y="0"/>
                  </a:cxn>
                  <a:cxn ang="0">
                    <a:pos x="312" y="14"/>
                  </a:cxn>
                  <a:cxn ang="0">
                    <a:pos x="295" y="25"/>
                  </a:cxn>
                  <a:cxn ang="0">
                    <a:pos x="276" y="36"/>
                  </a:cxn>
                  <a:cxn ang="0">
                    <a:pos x="255" y="46"/>
                  </a:cxn>
                  <a:cxn ang="0">
                    <a:pos x="233" y="54"/>
                  </a:cxn>
                  <a:cxn ang="0">
                    <a:pos x="210" y="60"/>
                  </a:cxn>
                  <a:cxn ang="0">
                    <a:pos x="184" y="64"/>
                  </a:cxn>
                  <a:cxn ang="0">
                    <a:pos x="158" y="66"/>
                  </a:cxn>
                  <a:cxn ang="0">
                    <a:pos x="134" y="66"/>
                  </a:cxn>
                  <a:cxn ang="0">
                    <a:pos x="112" y="64"/>
                  </a:cxn>
                  <a:cxn ang="0">
                    <a:pos x="89" y="61"/>
                  </a:cxn>
                  <a:cxn ang="0">
                    <a:pos x="69" y="56"/>
                  </a:cxn>
                  <a:cxn ang="0">
                    <a:pos x="49" y="49"/>
                  </a:cxn>
                  <a:cxn ang="0">
                    <a:pos x="31" y="42"/>
                  </a:cxn>
                  <a:cxn ang="0">
                    <a:pos x="15" y="32"/>
                  </a:cxn>
                  <a:cxn ang="0">
                    <a:pos x="0" y="21"/>
                  </a:cxn>
                </a:cxnLst>
                <a:rect l="0" t="0" r="r" b="b"/>
                <a:pathLst>
                  <a:path w="326" h="132">
                    <a:moveTo>
                      <a:pt x="0" y="21"/>
                    </a:moveTo>
                    <a:lnTo>
                      <a:pt x="6" y="45"/>
                    </a:lnTo>
                    <a:lnTo>
                      <a:pt x="17" y="66"/>
                    </a:lnTo>
                    <a:lnTo>
                      <a:pt x="33" y="86"/>
                    </a:lnTo>
                    <a:lnTo>
                      <a:pt x="54" y="102"/>
                    </a:lnTo>
                    <a:lnTo>
                      <a:pt x="76" y="116"/>
                    </a:lnTo>
                    <a:lnTo>
                      <a:pt x="103" y="125"/>
                    </a:lnTo>
                    <a:lnTo>
                      <a:pt x="131" y="131"/>
                    </a:lnTo>
                    <a:lnTo>
                      <a:pt x="162" y="132"/>
                    </a:lnTo>
                    <a:lnTo>
                      <a:pt x="195" y="129"/>
                    </a:lnTo>
                    <a:lnTo>
                      <a:pt x="224" y="120"/>
                    </a:lnTo>
                    <a:lnTo>
                      <a:pt x="252" y="107"/>
                    </a:lnTo>
                    <a:lnTo>
                      <a:pt x="275" y="91"/>
                    </a:lnTo>
                    <a:lnTo>
                      <a:pt x="296" y="72"/>
                    </a:lnTo>
                    <a:lnTo>
                      <a:pt x="311" y="50"/>
                    </a:lnTo>
                    <a:lnTo>
                      <a:pt x="322" y="25"/>
                    </a:lnTo>
                    <a:lnTo>
                      <a:pt x="326" y="0"/>
                    </a:lnTo>
                    <a:lnTo>
                      <a:pt x="312" y="14"/>
                    </a:lnTo>
                    <a:lnTo>
                      <a:pt x="295" y="25"/>
                    </a:lnTo>
                    <a:lnTo>
                      <a:pt x="276" y="36"/>
                    </a:lnTo>
                    <a:lnTo>
                      <a:pt x="255" y="46"/>
                    </a:lnTo>
                    <a:lnTo>
                      <a:pt x="233" y="54"/>
                    </a:lnTo>
                    <a:lnTo>
                      <a:pt x="210" y="60"/>
                    </a:lnTo>
                    <a:lnTo>
                      <a:pt x="184" y="64"/>
                    </a:lnTo>
                    <a:lnTo>
                      <a:pt x="158" y="66"/>
                    </a:lnTo>
                    <a:lnTo>
                      <a:pt x="134" y="66"/>
                    </a:lnTo>
                    <a:lnTo>
                      <a:pt x="112" y="64"/>
                    </a:lnTo>
                    <a:lnTo>
                      <a:pt x="89" y="61"/>
                    </a:lnTo>
                    <a:lnTo>
                      <a:pt x="69" y="56"/>
                    </a:lnTo>
                    <a:lnTo>
                      <a:pt x="49" y="49"/>
                    </a:lnTo>
                    <a:lnTo>
                      <a:pt x="31" y="42"/>
                    </a:lnTo>
                    <a:lnTo>
                      <a:pt x="15" y="32"/>
                    </a:lnTo>
                    <a:lnTo>
                      <a:pt x="0" y="21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3234837" y="5927857"/>
                <a:ext cx="568857" cy="247710"/>
              </a:xfrm>
              <a:custGeom>
                <a:avLst/>
                <a:gdLst/>
                <a:ahLst/>
                <a:cxnLst>
                  <a:cxn ang="0">
                    <a:pos x="61" y="88"/>
                  </a:cxn>
                  <a:cxn ang="0">
                    <a:pos x="79" y="93"/>
                  </a:cxn>
                  <a:cxn ang="0">
                    <a:pos x="98" y="97"/>
                  </a:cxn>
                  <a:cxn ang="0">
                    <a:pos x="118" y="101"/>
                  </a:cxn>
                  <a:cxn ang="0">
                    <a:pos x="137" y="105"/>
                  </a:cxn>
                  <a:cxn ang="0">
                    <a:pos x="157" y="107"/>
                  </a:cxn>
                  <a:cxn ang="0">
                    <a:pos x="178" y="109"/>
                  </a:cxn>
                  <a:cxn ang="0">
                    <a:pos x="198" y="110"/>
                  </a:cxn>
                  <a:cxn ang="0">
                    <a:pos x="220" y="110"/>
                  </a:cxn>
                  <a:cxn ang="0">
                    <a:pos x="242" y="109"/>
                  </a:cxn>
                  <a:cxn ang="0">
                    <a:pos x="266" y="108"/>
                  </a:cxn>
                  <a:cxn ang="0">
                    <a:pos x="288" y="105"/>
                  </a:cxn>
                  <a:cxn ang="0">
                    <a:pos x="310" y="101"/>
                  </a:cxn>
                  <a:cxn ang="0">
                    <a:pos x="331" y="97"/>
                  </a:cxn>
                  <a:cxn ang="0">
                    <a:pos x="352" y="92"/>
                  </a:cxn>
                  <a:cxn ang="0">
                    <a:pos x="371" y="85"/>
                  </a:cxn>
                  <a:cxn ang="0">
                    <a:pos x="392" y="79"/>
                  </a:cxn>
                  <a:cxn ang="0">
                    <a:pos x="410" y="71"/>
                  </a:cxn>
                  <a:cxn ang="0">
                    <a:pos x="429" y="63"/>
                  </a:cxn>
                  <a:cxn ang="0">
                    <a:pos x="446" y="54"/>
                  </a:cxn>
                  <a:cxn ang="0">
                    <a:pos x="462" y="44"/>
                  </a:cxn>
                  <a:cxn ang="0">
                    <a:pos x="478" y="35"/>
                  </a:cxn>
                  <a:cxn ang="0">
                    <a:pos x="493" y="24"/>
                  </a:cxn>
                  <a:cxn ang="0">
                    <a:pos x="506" y="12"/>
                  </a:cxn>
                  <a:cxn ang="0">
                    <a:pos x="519" y="0"/>
                  </a:cxn>
                  <a:cxn ang="0">
                    <a:pos x="516" y="23"/>
                  </a:cxn>
                  <a:cxn ang="0">
                    <a:pos x="509" y="46"/>
                  </a:cxn>
                  <a:cxn ang="0">
                    <a:pos x="501" y="67"/>
                  </a:cxn>
                  <a:cxn ang="0">
                    <a:pos x="490" y="88"/>
                  </a:cxn>
                  <a:cxn ang="0">
                    <a:pos x="477" y="107"/>
                  </a:cxn>
                  <a:cxn ang="0">
                    <a:pos x="462" y="125"/>
                  </a:cxn>
                  <a:cxn ang="0">
                    <a:pos x="445" y="143"/>
                  </a:cxn>
                  <a:cxn ang="0">
                    <a:pos x="425" y="159"/>
                  </a:cxn>
                  <a:cxn ang="0">
                    <a:pos x="405" y="174"/>
                  </a:cxn>
                  <a:cxn ang="0">
                    <a:pos x="382" y="187"/>
                  </a:cxn>
                  <a:cxn ang="0">
                    <a:pos x="359" y="198"/>
                  </a:cxn>
                  <a:cxn ang="0">
                    <a:pos x="334" y="208"/>
                  </a:cxn>
                  <a:cxn ang="0">
                    <a:pos x="308" y="216"/>
                  </a:cxn>
                  <a:cxn ang="0">
                    <a:pos x="281" y="221"/>
                  </a:cxn>
                  <a:cxn ang="0">
                    <a:pos x="253" y="225"/>
                  </a:cxn>
                  <a:cxn ang="0">
                    <a:pos x="224" y="226"/>
                  </a:cxn>
                  <a:cxn ang="0">
                    <a:pos x="207" y="226"/>
                  </a:cxn>
                  <a:cxn ang="0">
                    <a:pos x="191" y="225"/>
                  </a:cxn>
                  <a:cxn ang="0">
                    <a:pos x="174" y="223"/>
                  </a:cxn>
                  <a:cxn ang="0">
                    <a:pos x="157" y="221"/>
                  </a:cxn>
                  <a:cxn ang="0">
                    <a:pos x="142" y="218"/>
                  </a:cxn>
                  <a:cxn ang="0">
                    <a:pos x="126" y="213"/>
                  </a:cxn>
                  <a:cxn ang="0">
                    <a:pos x="112" y="209"/>
                  </a:cxn>
                  <a:cxn ang="0">
                    <a:pos x="97" y="204"/>
                  </a:cxn>
                  <a:cxn ang="0">
                    <a:pos x="83" y="198"/>
                  </a:cxn>
                  <a:cxn ang="0">
                    <a:pos x="69" y="192"/>
                  </a:cxn>
                  <a:cxn ang="0">
                    <a:pos x="56" y="184"/>
                  </a:cxn>
                  <a:cxn ang="0">
                    <a:pos x="44" y="177"/>
                  </a:cxn>
                  <a:cxn ang="0">
                    <a:pos x="33" y="169"/>
                  </a:cxn>
                  <a:cxn ang="0">
                    <a:pos x="21" y="161"/>
                  </a:cxn>
                  <a:cxn ang="0">
                    <a:pos x="10" y="151"/>
                  </a:cxn>
                  <a:cxn ang="0">
                    <a:pos x="0" y="141"/>
                  </a:cxn>
                  <a:cxn ang="0">
                    <a:pos x="61" y="88"/>
                  </a:cxn>
                </a:cxnLst>
                <a:rect l="0" t="0" r="r" b="b"/>
                <a:pathLst>
                  <a:path w="519" h="226">
                    <a:moveTo>
                      <a:pt x="61" y="88"/>
                    </a:moveTo>
                    <a:lnTo>
                      <a:pt x="79" y="93"/>
                    </a:lnTo>
                    <a:lnTo>
                      <a:pt x="98" y="97"/>
                    </a:lnTo>
                    <a:lnTo>
                      <a:pt x="118" y="101"/>
                    </a:lnTo>
                    <a:lnTo>
                      <a:pt x="137" y="105"/>
                    </a:lnTo>
                    <a:lnTo>
                      <a:pt x="157" y="107"/>
                    </a:lnTo>
                    <a:lnTo>
                      <a:pt x="178" y="109"/>
                    </a:lnTo>
                    <a:lnTo>
                      <a:pt x="198" y="110"/>
                    </a:lnTo>
                    <a:lnTo>
                      <a:pt x="220" y="110"/>
                    </a:lnTo>
                    <a:lnTo>
                      <a:pt x="242" y="109"/>
                    </a:lnTo>
                    <a:lnTo>
                      <a:pt x="266" y="108"/>
                    </a:lnTo>
                    <a:lnTo>
                      <a:pt x="288" y="105"/>
                    </a:lnTo>
                    <a:lnTo>
                      <a:pt x="310" y="101"/>
                    </a:lnTo>
                    <a:lnTo>
                      <a:pt x="331" y="97"/>
                    </a:lnTo>
                    <a:lnTo>
                      <a:pt x="352" y="92"/>
                    </a:lnTo>
                    <a:lnTo>
                      <a:pt x="371" y="85"/>
                    </a:lnTo>
                    <a:lnTo>
                      <a:pt x="392" y="79"/>
                    </a:lnTo>
                    <a:lnTo>
                      <a:pt x="410" y="71"/>
                    </a:lnTo>
                    <a:lnTo>
                      <a:pt x="429" y="63"/>
                    </a:lnTo>
                    <a:lnTo>
                      <a:pt x="446" y="54"/>
                    </a:lnTo>
                    <a:lnTo>
                      <a:pt x="462" y="44"/>
                    </a:lnTo>
                    <a:lnTo>
                      <a:pt x="478" y="35"/>
                    </a:lnTo>
                    <a:lnTo>
                      <a:pt x="493" y="24"/>
                    </a:lnTo>
                    <a:lnTo>
                      <a:pt x="506" y="12"/>
                    </a:lnTo>
                    <a:lnTo>
                      <a:pt x="519" y="0"/>
                    </a:lnTo>
                    <a:lnTo>
                      <a:pt x="516" y="23"/>
                    </a:lnTo>
                    <a:lnTo>
                      <a:pt x="509" y="46"/>
                    </a:lnTo>
                    <a:lnTo>
                      <a:pt x="501" y="67"/>
                    </a:lnTo>
                    <a:lnTo>
                      <a:pt x="490" y="88"/>
                    </a:lnTo>
                    <a:lnTo>
                      <a:pt x="477" y="107"/>
                    </a:lnTo>
                    <a:lnTo>
                      <a:pt x="462" y="125"/>
                    </a:lnTo>
                    <a:lnTo>
                      <a:pt x="445" y="143"/>
                    </a:lnTo>
                    <a:lnTo>
                      <a:pt x="425" y="159"/>
                    </a:lnTo>
                    <a:lnTo>
                      <a:pt x="405" y="174"/>
                    </a:lnTo>
                    <a:lnTo>
                      <a:pt x="382" y="187"/>
                    </a:lnTo>
                    <a:lnTo>
                      <a:pt x="359" y="198"/>
                    </a:lnTo>
                    <a:lnTo>
                      <a:pt x="334" y="208"/>
                    </a:lnTo>
                    <a:lnTo>
                      <a:pt x="308" y="216"/>
                    </a:lnTo>
                    <a:lnTo>
                      <a:pt x="281" y="221"/>
                    </a:lnTo>
                    <a:lnTo>
                      <a:pt x="253" y="225"/>
                    </a:lnTo>
                    <a:lnTo>
                      <a:pt x="224" y="226"/>
                    </a:lnTo>
                    <a:lnTo>
                      <a:pt x="207" y="226"/>
                    </a:lnTo>
                    <a:lnTo>
                      <a:pt x="191" y="225"/>
                    </a:lnTo>
                    <a:lnTo>
                      <a:pt x="174" y="223"/>
                    </a:lnTo>
                    <a:lnTo>
                      <a:pt x="157" y="221"/>
                    </a:lnTo>
                    <a:lnTo>
                      <a:pt x="142" y="218"/>
                    </a:lnTo>
                    <a:lnTo>
                      <a:pt x="126" y="213"/>
                    </a:lnTo>
                    <a:lnTo>
                      <a:pt x="112" y="209"/>
                    </a:lnTo>
                    <a:lnTo>
                      <a:pt x="97" y="204"/>
                    </a:lnTo>
                    <a:lnTo>
                      <a:pt x="83" y="198"/>
                    </a:lnTo>
                    <a:lnTo>
                      <a:pt x="69" y="192"/>
                    </a:lnTo>
                    <a:lnTo>
                      <a:pt x="56" y="184"/>
                    </a:lnTo>
                    <a:lnTo>
                      <a:pt x="44" y="177"/>
                    </a:lnTo>
                    <a:lnTo>
                      <a:pt x="33" y="169"/>
                    </a:lnTo>
                    <a:lnTo>
                      <a:pt x="21" y="161"/>
                    </a:lnTo>
                    <a:lnTo>
                      <a:pt x="10" y="151"/>
                    </a:lnTo>
                    <a:lnTo>
                      <a:pt x="0" y="141"/>
                    </a:lnTo>
                    <a:lnTo>
                      <a:pt x="61" y="88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2889577" y="5229665"/>
                <a:ext cx="946998" cy="667502"/>
              </a:xfrm>
              <a:custGeom>
                <a:avLst/>
                <a:gdLst/>
                <a:ahLst/>
                <a:cxnLst>
                  <a:cxn ang="0">
                    <a:pos x="470" y="331"/>
                  </a:cxn>
                  <a:cxn ang="0">
                    <a:pos x="504" y="320"/>
                  </a:cxn>
                  <a:cxn ang="0">
                    <a:pos x="537" y="312"/>
                  </a:cxn>
                  <a:cxn ang="0">
                    <a:pos x="572" y="310"/>
                  </a:cxn>
                  <a:cxn ang="0">
                    <a:pos x="618" y="313"/>
                  </a:cxn>
                  <a:cxn ang="0">
                    <a:pos x="671" y="327"/>
                  </a:cxn>
                  <a:cxn ang="0">
                    <a:pos x="720" y="352"/>
                  </a:cxn>
                  <a:cxn ang="0">
                    <a:pos x="761" y="386"/>
                  </a:cxn>
                  <a:cxn ang="0">
                    <a:pos x="796" y="425"/>
                  </a:cxn>
                  <a:cxn ang="0">
                    <a:pos x="822" y="473"/>
                  </a:cxn>
                  <a:cxn ang="0">
                    <a:pos x="839" y="524"/>
                  </a:cxn>
                  <a:cxn ang="0">
                    <a:pos x="847" y="580"/>
                  </a:cxn>
                  <a:cxn ang="0">
                    <a:pos x="852" y="590"/>
                  </a:cxn>
                  <a:cxn ang="0">
                    <a:pos x="861" y="550"/>
                  </a:cxn>
                  <a:cxn ang="0">
                    <a:pos x="864" y="501"/>
                  </a:cxn>
                  <a:cxn ang="0">
                    <a:pos x="859" y="444"/>
                  </a:cxn>
                  <a:cxn ang="0">
                    <a:pos x="844" y="391"/>
                  </a:cxn>
                  <a:cxn ang="0">
                    <a:pos x="819" y="342"/>
                  </a:cxn>
                  <a:cxn ang="0">
                    <a:pos x="787" y="302"/>
                  </a:cxn>
                  <a:cxn ang="0">
                    <a:pos x="747" y="268"/>
                  </a:cxn>
                  <a:cxn ang="0">
                    <a:pos x="702" y="243"/>
                  </a:cxn>
                  <a:cxn ang="0">
                    <a:pos x="650" y="229"/>
                  </a:cxn>
                  <a:cxn ang="0">
                    <a:pos x="606" y="226"/>
                  </a:cxn>
                  <a:cxn ang="0">
                    <a:pos x="574" y="228"/>
                  </a:cxn>
                  <a:cxn ang="0">
                    <a:pos x="541" y="236"/>
                  </a:cxn>
                  <a:cxn ang="0">
                    <a:pos x="510" y="247"/>
                  </a:cxn>
                  <a:cxn ang="0">
                    <a:pos x="492" y="228"/>
                  </a:cxn>
                  <a:cxn ang="0">
                    <a:pos x="481" y="180"/>
                  </a:cxn>
                  <a:cxn ang="0">
                    <a:pos x="462" y="136"/>
                  </a:cxn>
                  <a:cxn ang="0">
                    <a:pos x="436" y="96"/>
                  </a:cxn>
                  <a:cxn ang="0">
                    <a:pos x="404" y="62"/>
                  </a:cxn>
                  <a:cxn ang="0">
                    <a:pos x="367" y="35"/>
                  </a:cxn>
                  <a:cxn ang="0">
                    <a:pos x="325" y="14"/>
                  </a:cxn>
                  <a:cxn ang="0">
                    <a:pos x="280" y="2"/>
                  </a:cxn>
                  <a:cxn ang="0">
                    <a:pos x="236" y="0"/>
                  </a:cxn>
                  <a:cxn ang="0">
                    <a:pos x="196" y="3"/>
                  </a:cxn>
                  <a:cxn ang="0">
                    <a:pos x="159" y="13"/>
                  </a:cxn>
                  <a:cxn ang="0">
                    <a:pos x="124" y="28"/>
                  </a:cxn>
                  <a:cxn ang="0">
                    <a:pos x="90" y="49"/>
                  </a:cxn>
                  <a:cxn ang="0">
                    <a:pos x="60" y="72"/>
                  </a:cxn>
                  <a:cxn ang="0">
                    <a:pos x="33" y="101"/>
                  </a:cxn>
                  <a:cxn ang="0">
                    <a:pos x="10" y="134"/>
                  </a:cxn>
                  <a:cxn ang="0">
                    <a:pos x="11" y="142"/>
                  </a:cxn>
                  <a:cxn ang="0">
                    <a:pos x="32" y="127"/>
                  </a:cxn>
                  <a:cxn ang="0">
                    <a:pos x="56" y="114"/>
                  </a:cxn>
                  <a:cxn ang="0">
                    <a:pos x="80" y="102"/>
                  </a:cxn>
                  <a:cxn ang="0">
                    <a:pos x="105" y="94"/>
                  </a:cxn>
                  <a:cxn ang="0">
                    <a:pos x="131" y="87"/>
                  </a:cxn>
                  <a:cxn ang="0">
                    <a:pos x="158" y="84"/>
                  </a:cxn>
                  <a:cxn ang="0">
                    <a:pos x="186" y="83"/>
                  </a:cxn>
                  <a:cxn ang="0">
                    <a:pos x="226" y="85"/>
                  </a:cxn>
                  <a:cxn ang="0">
                    <a:pos x="274" y="97"/>
                  </a:cxn>
                  <a:cxn ang="0">
                    <a:pos x="319" y="118"/>
                  </a:cxn>
                  <a:cxn ang="0">
                    <a:pos x="357" y="146"/>
                  </a:cxn>
                  <a:cxn ang="0">
                    <a:pos x="392" y="180"/>
                  </a:cxn>
                  <a:cxn ang="0">
                    <a:pos x="419" y="219"/>
                  </a:cxn>
                  <a:cxn ang="0">
                    <a:pos x="439" y="264"/>
                  </a:cxn>
                  <a:cxn ang="0">
                    <a:pos x="452" y="311"/>
                  </a:cxn>
                </a:cxnLst>
                <a:rect l="0" t="0" r="r" b="b"/>
                <a:pathLst>
                  <a:path w="864" h="609">
                    <a:moveTo>
                      <a:pt x="455" y="337"/>
                    </a:moveTo>
                    <a:lnTo>
                      <a:pt x="470" y="331"/>
                    </a:lnTo>
                    <a:lnTo>
                      <a:pt x="486" y="324"/>
                    </a:lnTo>
                    <a:lnTo>
                      <a:pt x="504" y="320"/>
                    </a:lnTo>
                    <a:lnTo>
                      <a:pt x="520" y="316"/>
                    </a:lnTo>
                    <a:lnTo>
                      <a:pt x="537" y="312"/>
                    </a:lnTo>
                    <a:lnTo>
                      <a:pt x="554" y="311"/>
                    </a:lnTo>
                    <a:lnTo>
                      <a:pt x="572" y="310"/>
                    </a:lnTo>
                    <a:lnTo>
                      <a:pt x="590" y="310"/>
                    </a:lnTo>
                    <a:lnTo>
                      <a:pt x="618" y="313"/>
                    </a:lnTo>
                    <a:lnTo>
                      <a:pt x="646" y="320"/>
                    </a:lnTo>
                    <a:lnTo>
                      <a:pt x="671" y="327"/>
                    </a:lnTo>
                    <a:lnTo>
                      <a:pt x="696" y="339"/>
                    </a:lnTo>
                    <a:lnTo>
                      <a:pt x="720" y="352"/>
                    </a:lnTo>
                    <a:lnTo>
                      <a:pt x="741" y="367"/>
                    </a:lnTo>
                    <a:lnTo>
                      <a:pt x="761" y="386"/>
                    </a:lnTo>
                    <a:lnTo>
                      <a:pt x="779" y="405"/>
                    </a:lnTo>
                    <a:lnTo>
                      <a:pt x="796" y="425"/>
                    </a:lnTo>
                    <a:lnTo>
                      <a:pt x="810" y="448"/>
                    </a:lnTo>
                    <a:lnTo>
                      <a:pt x="822" y="473"/>
                    </a:lnTo>
                    <a:lnTo>
                      <a:pt x="832" y="497"/>
                    </a:lnTo>
                    <a:lnTo>
                      <a:pt x="839" y="524"/>
                    </a:lnTo>
                    <a:lnTo>
                      <a:pt x="845" y="552"/>
                    </a:lnTo>
                    <a:lnTo>
                      <a:pt x="847" y="580"/>
                    </a:lnTo>
                    <a:lnTo>
                      <a:pt x="846" y="609"/>
                    </a:lnTo>
                    <a:lnTo>
                      <a:pt x="852" y="590"/>
                    </a:lnTo>
                    <a:lnTo>
                      <a:pt x="856" y="571"/>
                    </a:lnTo>
                    <a:lnTo>
                      <a:pt x="861" y="550"/>
                    </a:lnTo>
                    <a:lnTo>
                      <a:pt x="863" y="530"/>
                    </a:lnTo>
                    <a:lnTo>
                      <a:pt x="864" y="501"/>
                    </a:lnTo>
                    <a:lnTo>
                      <a:pt x="863" y="472"/>
                    </a:lnTo>
                    <a:lnTo>
                      <a:pt x="859" y="444"/>
                    </a:lnTo>
                    <a:lnTo>
                      <a:pt x="852" y="417"/>
                    </a:lnTo>
                    <a:lnTo>
                      <a:pt x="844" y="391"/>
                    </a:lnTo>
                    <a:lnTo>
                      <a:pt x="833" y="366"/>
                    </a:lnTo>
                    <a:lnTo>
                      <a:pt x="819" y="342"/>
                    </a:lnTo>
                    <a:lnTo>
                      <a:pt x="804" y="321"/>
                    </a:lnTo>
                    <a:lnTo>
                      <a:pt x="787" y="302"/>
                    </a:lnTo>
                    <a:lnTo>
                      <a:pt x="767" y="284"/>
                    </a:lnTo>
                    <a:lnTo>
                      <a:pt x="747" y="268"/>
                    </a:lnTo>
                    <a:lnTo>
                      <a:pt x="725" y="255"/>
                    </a:lnTo>
                    <a:lnTo>
                      <a:pt x="702" y="243"/>
                    </a:lnTo>
                    <a:lnTo>
                      <a:pt x="676" y="235"/>
                    </a:lnTo>
                    <a:lnTo>
                      <a:pt x="650" y="229"/>
                    </a:lnTo>
                    <a:lnTo>
                      <a:pt x="623" y="226"/>
                    </a:lnTo>
                    <a:lnTo>
                      <a:pt x="606" y="226"/>
                    </a:lnTo>
                    <a:lnTo>
                      <a:pt x="590" y="227"/>
                    </a:lnTo>
                    <a:lnTo>
                      <a:pt x="574" y="228"/>
                    </a:lnTo>
                    <a:lnTo>
                      <a:pt x="557" y="232"/>
                    </a:lnTo>
                    <a:lnTo>
                      <a:pt x="541" y="236"/>
                    </a:lnTo>
                    <a:lnTo>
                      <a:pt x="525" y="240"/>
                    </a:lnTo>
                    <a:lnTo>
                      <a:pt x="510" y="247"/>
                    </a:lnTo>
                    <a:lnTo>
                      <a:pt x="495" y="253"/>
                    </a:lnTo>
                    <a:lnTo>
                      <a:pt x="492" y="228"/>
                    </a:lnTo>
                    <a:lnTo>
                      <a:pt x="487" y="204"/>
                    </a:lnTo>
                    <a:lnTo>
                      <a:pt x="481" y="180"/>
                    </a:lnTo>
                    <a:lnTo>
                      <a:pt x="472" y="157"/>
                    </a:lnTo>
                    <a:lnTo>
                      <a:pt x="462" y="136"/>
                    </a:lnTo>
                    <a:lnTo>
                      <a:pt x="450" y="115"/>
                    </a:lnTo>
                    <a:lnTo>
                      <a:pt x="436" y="96"/>
                    </a:lnTo>
                    <a:lnTo>
                      <a:pt x="421" y="78"/>
                    </a:lnTo>
                    <a:lnTo>
                      <a:pt x="404" y="62"/>
                    </a:lnTo>
                    <a:lnTo>
                      <a:pt x="386" y="48"/>
                    </a:lnTo>
                    <a:lnTo>
                      <a:pt x="367" y="35"/>
                    </a:lnTo>
                    <a:lnTo>
                      <a:pt x="346" y="24"/>
                    </a:lnTo>
                    <a:lnTo>
                      <a:pt x="325" y="14"/>
                    </a:lnTo>
                    <a:lnTo>
                      <a:pt x="302" y="8"/>
                    </a:lnTo>
                    <a:lnTo>
                      <a:pt x="280" y="2"/>
                    </a:lnTo>
                    <a:lnTo>
                      <a:pt x="255" y="0"/>
                    </a:lnTo>
                    <a:lnTo>
                      <a:pt x="236" y="0"/>
                    </a:lnTo>
                    <a:lnTo>
                      <a:pt x="215" y="1"/>
                    </a:lnTo>
                    <a:lnTo>
                      <a:pt x="196" y="3"/>
                    </a:lnTo>
                    <a:lnTo>
                      <a:pt x="178" y="8"/>
                    </a:lnTo>
                    <a:lnTo>
                      <a:pt x="159" y="13"/>
                    </a:lnTo>
                    <a:lnTo>
                      <a:pt x="141" y="20"/>
                    </a:lnTo>
                    <a:lnTo>
                      <a:pt x="124" y="28"/>
                    </a:lnTo>
                    <a:lnTo>
                      <a:pt x="107" y="38"/>
                    </a:lnTo>
                    <a:lnTo>
                      <a:pt x="90" y="49"/>
                    </a:lnTo>
                    <a:lnTo>
                      <a:pt x="75" y="59"/>
                    </a:lnTo>
                    <a:lnTo>
                      <a:pt x="60" y="72"/>
                    </a:lnTo>
                    <a:lnTo>
                      <a:pt x="46" y="86"/>
                    </a:lnTo>
                    <a:lnTo>
                      <a:pt x="33" y="101"/>
                    </a:lnTo>
                    <a:lnTo>
                      <a:pt x="22" y="116"/>
                    </a:lnTo>
                    <a:lnTo>
                      <a:pt x="10" y="134"/>
                    </a:lnTo>
                    <a:lnTo>
                      <a:pt x="0" y="151"/>
                    </a:lnTo>
                    <a:lnTo>
                      <a:pt x="11" y="142"/>
                    </a:lnTo>
                    <a:lnTo>
                      <a:pt x="22" y="135"/>
                    </a:lnTo>
                    <a:lnTo>
                      <a:pt x="32" y="127"/>
                    </a:lnTo>
                    <a:lnTo>
                      <a:pt x="44" y="120"/>
                    </a:lnTo>
                    <a:lnTo>
                      <a:pt x="56" y="114"/>
                    </a:lnTo>
                    <a:lnTo>
                      <a:pt x="68" y="108"/>
                    </a:lnTo>
                    <a:lnTo>
                      <a:pt x="80" y="102"/>
                    </a:lnTo>
                    <a:lnTo>
                      <a:pt x="93" y="98"/>
                    </a:lnTo>
                    <a:lnTo>
                      <a:pt x="105" y="94"/>
                    </a:lnTo>
                    <a:lnTo>
                      <a:pt x="118" y="91"/>
                    </a:lnTo>
                    <a:lnTo>
                      <a:pt x="131" y="87"/>
                    </a:lnTo>
                    <a:lnTo>
                      <a:pt x="145" y="85"/>
                    </a:lnTo>
                    <a:lnTo>
                      <a:pt x="158" y="84"/>
                    </a:lnTo>
                    <a:lnTo>
                      <a:pt x="172" y="83"/>
                    </a:lnTo>
                    <a:lnTo>
                      <a:pt x="186" y="83"/>
                    </a:lnTo>
                    <a:lnTo>
                      <a:pt x="200" y="83"/>
                    </a:lnTo>
                    <a:lnTo>
                      <a:pt x="226" y="85"/>
                    </a:lnTo>
                    <a:lnTo>
                      <a:pt x="251" y="91"/>
                    </a:lnTo>
                    <a:lnTo>
                      <a:pt x="274" y="97"/>
                    </a:lnTo>
                    <a:lnTo>
                      <a:pt x="297" y="107"/>
                    </a:lnTo>
                    <a:lnTo>
                      <a:pt x="319" y="118"/>
                    </a:lnTo>
                    <a:lnTo>
                      <a:pt x="339" y="130"/>
                    </a:lnTo>
                    <a:lnTo>
                      <a:pt x="357" y="146"/>
                    </a:lnTo>
                    <a:lnTo>
                      <a:pt x="376" y="162"/>
                    </a:lnTo>
                    <a:lnTo>
                      <a:pt x="392" y="180"/>
                    </a:lnTo>
                    <a:lnTo>
                      <a:pt x="406" y="198"/>
                    </a:lnTo>
                    <a:lnTo>
                      <a:pt x="419" y="219"/>
                    </a:lnTo>
                    <a:lnTo>
                      <a:pt x="430" y="241"/>
                    </a:lnTo>
                    <a:lnTo>
                      <a:pt x="439" y="264"/>
                    </a:lnTo>
                    <a:lnTo>
                      <a:pt x="447" y="288"/>
                    </a:lnTo>
                    <a:lnTo>
                      <a:pt x="452" y="311"/>
                    </a:lnTo>
                    <a:lnTo>
                      <a:pt x="455" y="337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1477848" y="5522314"/>
                <a:ext cx="331011" cy="441713"/>
              </a:xfrm>
              <a:custGeom>
                <a:avLst/>
                <a:gdLst/>
                <a:ahLst/>
                <a:cxnLst>
                  <a:cxn ang="0">
                    <a:pos x="302" y="25"/>
                  </a:cxn>
                  <a:cxn ang="0">
                    <a:pos x="293" y="20"/>
                  </a:cxn>
                  <a:cxn ang="0">
                    <a:pos x="283" y="15"/>
                  </a:cxn>
                  <a:cxn ang="0">
                    <a:pos x="272" y="11"/>
                  </a:cxn>
                  <a:cxn ang="0">
                    <a:pos x="262" y="8"/>
                  </a:cxn>
                  <a:cxn ang="0">
                    <a:pos x="251" y="4"/>
                  </a:cxn>
                  <a:cxn ang="0">
                    <a:pos x="240" y="2"/>
                  </a:cxn>
                  <a:cxn ang="0">
                    <a:pos x="229" y="1"/>
                  </a:cxn>
                  <a:cxn ang="0">
                    <a:pos x="217" y="0"/>
                  </a:cxn>
                  <a:cxn ang="0">
                    <a:pos x="196" y="1"/>
                  </a:cxn>
                  <a:cxn ang="0">
                    <a:pos x="176" y="4"/>
                  </a:cxn>
                  <a:cxn ang="0">
                    <a:pos x="156" y="10"/>
                  </a:cxn>
                  <a:cxn ang="0">
                    <a:pos x="137" y="18"/>
                  </a:cxn>
                  <a:cxn ang="0">
                    <a:pos x="117" y="28"/>
                  </a:cxn>
                  <a:cxn ang="0">
                    <a:pos x="100" y="40"/>
                  </a:cxn>
                  <a:cxn ang="0">
                    <a:pos x="84" y="54"/>
                  </a:cxn>
                  <a:cxn ang="0">
                    <a:pos x="69" y="69"/>
                  </a:cxn>
                  <a:cxn ang="0">
                    <a:pos x="54" y="87"/>
                  </a:cxn>
                  <a:cxn ang="0">
                    <a:pos x="42" y="106"/>
                  </a:cxn>
                  <a:cxn ang="0">
                    <a:pos x="30" y="126"/>
                  </a:cxn>
                  <a:cxn ang="0">
                    <a:pos x="21" y="146"/>
                  </a:cxn>
                  <a:cxn ang="0">
                    <a:pos x="13" y="169"/>
                  </a:cxn>
                  <a:cxn ang="0">
                    <a:pos x="7" y="193"/>
                  </a:cxn>
                  <a:cxn ang="0">
                    <a:pos x="2" y="218"/>
                  </a:cxn>
                  <a:cxn ang="0">
                    <a:pos x="0" y="242"/>
                  </a:cxn>
                  <a:cxn ang="0">
                    <a:pos x="0" y="265"/>
                  </a:cxn>
                  <a:cxn ang="0">
                    <a:pos x="2" y="287"/>
                  </a:cxn>
                  <a:cxn ang="0">
                    <a:pos x="6" y="309"/>
                  </a:cxn>
                  <a:cxn ang="0">
                    <a:pos x="10" y="329"/>
                  </a:cxn>
                  <a:cxn ang="0">
                    <a:pos x="16" y="349"/>
                  </a:cxn>
                  <a:cxn ang="0">
                    <a:pos x="24" y="368"/>
                  </a:cxn>
                  <a:cxn ang="0">
                    <a:pos x="32" y="385"/>
                  </a:cxn>
                  <a:cxn ang="0">
                    <a:pos x="42" y="403"/>
                  </a:cxn>
                  <a:cxn ang="0">
                    <a:pos x="41" y="389"/>
                  </a:cxn>
                  <a:cxn ang="0">
                    <a:pos x="40" y="375"/>
                  </a:cxn>
                  <a:cxn ang="0">
                    <a:pos x="39" y="361"/>
                  </a:cxn>
                  <a:cxn ang="0">
                    <a:pos x="39" y="347"/>
                  </a:cxn>
                  <a:cxn ang="0">
                    <a:pos x="41" y="322"/>
                  </a:cxn>
                  <a:cxn ang="0">
                    <a:pos x="45" y="297"/>
                  </a:cxn>
                  <a:cxn ang="0">
                    <a:pos x="52" y="273"/>
                  </a:cxn>
                  <a:cxn ang="0">
                    <a:pos x="59" y="251"/>
                  </a:cxn>
                  <a:cxn ang="0">
                    <a:pos x="69" y="229"/>
                  </a:cxn>
                  <a:cxn ang="0">
                    <a:pos x="81" y="209"/>
                  </a:cxn>
                  <a:cxn ang="0">
                    <a:pos x="93" y="191"/>
                  </a:cxn>
                  <a:cxn ang="0">
                    <a:pos x="108" y="173"/>
                  </a:cxn>
                  <a:cxn ang="0">
                    <a:pos x="123" y="157"/>
                  </a:cxn>
                  <a:cxn ang="0">
                    <a:pos x="139" y="143"/>
                  </a:cxn>
                  <a:cxn ang="0">
                    <a:pos x="156" y="131"/>
                  </a:cxn>
                  <a:cxn ang="0">
                    <a:pos x="176" y="122"/>
                  </a:cxn>
                  <a:cxn ang="0">
                    <a:pos x="195" y="114"/>
                  </a:cxn>
                  <a:cxn ang="0">
                    <a:pos x="214" y="109"/>
                  </a:cxn>
                  <a:cxn ang="0">
                    <a:pos x="235" y="106"/>
                  </a:cxn>
                  <a:cxn ang="0">
                    <a:pos x="256" y="105"/>
                  </a:cxn>
                  <a:cxn ang="0">
                    <a:pos x="262" y="105"/>
                  </a:cxn>
                  <a:cxn ang="0">
                    <a:pos x="267" y="105"/>
                  </a:cxn>
                  <a:cxn ang="0">
                    <a:pos x="273" y="106"/>
                  </a:cxn>
                  <a:cxn ang="0">
                    <a:pos x="279" y="106"/>
                  </a:cxn>
                  <a:cxn ang="0">
                    <a:pos x="284" y="107"/>
                  </a:cxn>
                  <a:cxn ang="0">
                    <a:pos x="290" y="108"/>
                  </a:cxn>
                  <a:cxn ang="0">
                    <a:pos x="295" y="110"/>
                  </a:cxn>
                  <a:cxn ang="0">
                    <a:pos x="300" y="111"/>
                  </a:cxn>
                  <a:cxn ang="0">
                    <a:pos x="302" y="25"/>
                  </a:cxn>
                </a:cxnLst>
                <a:rect l="0" t="0" r="r" b="b"/>
                <a:pathLst>
                  <a:path w="302" h="403">
                    <a:moveTo>
                      <a:pt x="302" y="25"/>
                    </a:moveTo>
                    <a:lnTo>
                      <a:pt x="293" y="20"/>
                    </a:lnTo>
                    <a:lnTo>
                      <a:pt x="283" y="15"/>
                    </a:lnTo>
                    <a:lnTo>
                      <a:pt x="272" y="11"/>
                    </a:lnTo>
                    <a:lnTo>
                      <a:pt x="262" y="8"/>
                    </a:lnTo>
                    <a:lnTo>
                      <a:pt x="251" y="4"/>
                    </a:lnTo>
                    <a:lnTo>
                      <a:pt x="240" y="2"/>
                    </a:lnTo>
                    <a:lnTo>
                      <a:pt x="229" y="1"/>
                    </a:lnTo>
                    <a:lnTo>
                      <a:pt x="217" y="0"/>
                    </a:lnTo>
                    <a:lnTo>
                      <a:pt x="196" y="1"/>
                    </a:lnTo>
                    <a:lnTo>
                      <a:pt x="176" y="4"/>
                    </a:lnTo>
                    <a:lnTo>
                      <a:pt x="156" y="10"/>
                    </a:lnTo>
                    <a:lnTo>
                      <a:pt x="137" y="18"/>
                    </a:lnTo>
                    <a:lnTo>
                      <a:pt x="117" y="28"/>
                    </a:lnTo>
                    <a:lnTo>
                      <a:pt x="100" y="40"/>
                    </a:lnTo>
                    <a:lnTo>
                      <a:pt x="84" y="54"/>
                    </a:lnTo>
                    <a:lnTo>
                      <a:pt x="69" y="69"/>
                    </a:lnTo>
                    <a:lnTo>
                      <a:pt x="54" y="87"/>
                    </a:lnTo>
                    <a:lnTo>
                      <a:pt x="42" y="106"/>
                    </a:lnTo>
                    <a:lnTo>
                      <a:pt x="30" y="126"/>
                    </a:lnTo>
                    <a:lnTo>
                      <a:pt x="21" y="146"/>
                    </a:lnTo>
                    <a:lnTo>
                      <a:pt x="13" y="169"/>
                    </a:lnTo>
                    <a:lnTo>
                      <a:pt x="7" y="193"/>
                    </a:lnTo>
                    <a:lnTo>
                      <a:pt x="2" y="218"/>
                    </a:lnTo>
                    <a:lnTo>
                      <a:pt x="0" y="242"/>
                    </a:lnTo>
                    <a:lnTo>
                      <a:pt x="0" y="265"/>
                    </a:lnTo>
                    <a:lnTo>
                      <a:pt x="2" y="287"/>
                    </a:lnTo>
                    <a:lnTo>
                      <a:pt x="6" y="309"/>
                    </a:lnTo>
                    <a:lnTo>
                      <a:pt x="10" y="329"/>
                    </a:lnTo>
                    <a:lnTo>
                      <a:pt x="16" y="349"/>
                    </a:lnTo>
                    <a:lnTo>
                      <a:pt x="24" y="368"/>
                    </a:lnTo>
                    <a:lnTo>
                      <a:pt x="32" y="385"/>
                    </a:lnTo>
                    <a:lnTo>
                      <a:pt x="42" y="403"/>
                    </a:lnTo>
                    <a:lnTo>
                      <a:pt x="41" y="389"/>
                    </a:lnTo>
                    <a:lnTo>
                      <a:pt x="40" y="375"/>
                    </a:lnTo>
                    <a:lnTo>
                      <a:pt x="39" y="361"/>
                    </a:lnTo>
                    <a:lnTo>
                      <a:pt x="39" y="347"/>
                    </a:lnTo>
                    <a:lnTo>
                      <a:pt x="41" y="322"/>
                    </a:lnTo>
                    <a:lnTo>
                      <a:pt x="45" y="297"/>
                    </a:lnTo>
                    <a:lnTo>
                      <a:pt x="52" y="273"/>
                    </a:lnTo>
                    <a:lnTo>
                      <a:pt x="59" y="251"/>
                    </a:lnTo>
                    <a:lnTo>
                      <a:pt x="69" y="229"/>
                    </a:lnTo>
                    <a:lnTo>
                      <a:pt x="81" y="209"/>
                    </a:lnTo>
                    <a:lnTo>
                      <a:pt x="93" y="191"/>
                    </a:lnTo>
                    <a:lnTo>
                      <a:pt x="108" y="173"/>
                    </a:lnTo>
                    <a:lnTo>
                      <a:pt x="123" y="157"/>
                    </a:lnTo>
                    <a:lnTo>
                      <a:pt x="139" y="143"/>
                    </a:lnTo>
                    <a:lnTo>
                      <a:pt x="156" y="131"/>
                    </a:lnTo>
                    <a:lnTo>
                      <a:pt x="176" y="122"/>
                    </a:lnTo>
                    <a:lnTo>
                      <a:pt x="195" y="114"/>
                    </a:lnTo>
                    <a:lnTo>
                      <a:pt x="214" y="109"/>
                    </a:lnTo>
                    <a:lnTo>
                      <a:pt x="235" y="106"/>
                    </a:lnTo>
                    <a:lnTo>
                      <a:pt x="256" y="105"/>
                    </a:lnTo>
                    <a:lnTo>
                      <a:pt x="262" y="105"/>
                    </a:lnTo>
                    <a:lnTo>
                      <a:pt x="267" y="105"/>
                    </a:lnTo>
                    <a:lnTo>
                      <a:pt x="273" y="106"/>
                    </a:lnTo>
                    <a:lnTo>
                      <a:pt x="279" y="106"/>
                    </a:lnTo>
                    <a:lnTo>
                      <a:pt x="284" y="107"/>
                    </a:lnTo>
                    <a:lnTo>
                      <a:pt x="290" y="108"/>
                    </a:lnTo>
                    <a:lnTo>
                      <a:pt x="295" y="110"/>
                    </a:lnTo>
                    <a:lnTo>
                      <a:pt x="300" y="111"/>
                    </a:lnTo>
                    <a:lnTo>
                      <a:pt x="302" y="25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  <a:alpha val="9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1026" name="Picture 2" descr="C:\Users\CCHant\AppData\Local\Microsoft\Windows\Temporary Internet Files\Content.IE5\RBJTWHZ2\MC90005681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1268761"/>
              <a:ext cx="1088153" cy="1440160"/>
            </a:xfrm>
            <a:prstGeom prst="rect">
              <a:avLst/>
            </a:prstGeom>
            <a:noFill/>
          </p:spPr>
        </p:pic>
        <p:pic>
          <p:nvPicPr>
            <p:cNvPr id="1031" name="Picture 7" descr="C:\Users\CCHant\AppData\Local\Microsoft\Windows\Temporary Internet Files\Content.IE5\VUN82BE1\MC90034334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3501008"/>
              <a:ext cx="1013102" cy="936104"/>
            </a:xfrm>
            <a:prstGeom prst="rect">
              <a:avLst/>
            </a:prstGeom>
            <a:noFill/>
          </p:spPr>
        </p:pic>
        <p:pic>
          <p:nvPicPr>
            <p:cNvPr id="1032" name="Picture 8" descr="C:\Users\CCHant\AppData\Local\Microsoft\Windows\Temporary Internet Files\Content.IE5\Z7P0XKR6\MC90034335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3" y="2996952"/>
              <a:ext cx="730209" cy="864095"/>
            </a:xfrm>
            <a:prstGeom prst="rect">
              <a:avLst/>
            </a:prstGeom>
            <a:noFill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9767" y="3068960"/>
              <a:ext cx="53191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98072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群組 22"/>
            <p:cNvGrpSpPr/>
            <p:nvPr/>
          </p:nvGrpSpPr>
          <p:grpSpPr>
            <a:xfrm>
              <a:off x="2123728" y="1340768"/>
              <a:ext cx="1368152" cy="1008112"/>
              <a:chOff x="1763688" y="2420888"/>
              <a:chExt cx="1440160" cy="1440160"/>
            </a:xfrm>
          </p:grpSpPr>
          <p:cxnSp>
            <p:nvCxnSpPr>
              <p:cNvPr id="24" name="直線接點 23"/>
              <p:cNvCxnSpPr/>
              <p:nvPr/>
            </p:nvCxnSpPr>
            <p:spPr>
              <a:xfrm flipV="1">
                <a:off x="1763688" y="2420888"/>
                <a:ext cx="1440160" cy="648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1763688" y="3284984"/>
                <a:ext cx="1440160" cy="5760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群組 25"/>
            <p:cNvGrpSpPr/>
            <p:nvPr/>
          </p:nvGrpSpPr>
          <p:grpSpPr>
            <a:xfrm rot="21146318">
              <a:off x="1763688" y="3284984"/>
              <a:ext cx="1152128" cy="576064"/>
              <a:chOff x="1763688" y="2420888"/>
              <a:chExt cx="1440160" cy="1440160"/>
            </a:xfrm>
          </p:grpSpPr>
          <p:cxnSp>
            <p:nvCxnSpPr>
              <p:cNvPr id="27" name="直線接點 26"/>
              <p:cNvCxnSpPr/>
              <p:nvPr/>
            </p:nvCxnSpPr>
            <p:spPr>
              <a:xfrm flipV="1">
                <a:off x="1763688" y="2420888"/>
                <a:ext cx="1440160" cy="648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>
              <a:xfrm>
                <a:off x="1763688" y="3284984"/>
                <a:ext cx="1440160" cy="5760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群組 28"/>
            <p:cNvGrpSpPr/>
            <p:nvPr/>
          </p:nvGrpSpPr>
          <p:grpSpPr>
            <a:xfrm rot="10252775">
              <a:off x="5528985" y="1657884"/>
              <a:ext cx="1007928" cy="2375221"/>
              <a:chOff x="1763688" y="2420888"/>
              <a:chExt cx="1440160" cy="1440160"/>
            </a:xfrm>
          </p:grpSpPr>
          <p:cxnSp>
            <p:nvCxnSpPr>
              <p:cNvPr id="30" name="直線接點 29"/>
              <p:cNvCxnSpPr/>
              <p:nvPr/>
            </p:nvCxnSpPr>
            <p:spPr>
              <a:xfrm flipV="1">
                <a:off x="1763688" y="2420888"/>
                <a:ext cx="1440160" cy="648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1763688" y="3284984"/>
                <a:ext cx="1440160" cy="57606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2" name="Picture 18" descr="C:\_WorkTemp\20120822\Acutvista_D200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224" y="2276872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33" name="矩形 32"/>
            <p:cNvSpPr/>
            <p:nvPr/>
          </p:nvSpPr>
          <p:spPr>
            <a:xfrm>
              <a:off x="611560" y="2132856"/>
              <a:ext cx="1800200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高階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PTZ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攝影機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教師教學影像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933056"/>
              <a:ext cx="1800200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中階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PTZ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攝影機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學生學習影像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444208" y="2924944"/>
              <a:ext cx="1944216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低階廣角攝影機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監控全場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1044" name="Picture 20" descr="C:\Users\CCHant\AppData\Local\Microsoft\Windows\Temporary Internet Files\Content.IE5\4ATG0GU0\MC90042899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1760" y="5301208"/>
              <a:ext cx="1224136" cy="1000411"/>
            </a:xfrm>
            <a:prstGeom prst="rect">
              <a:avLst/>
            </a:prstGeom>
            <a:noFill/>
          </p:spPr>
        </p:pic>
        <p:pic>
          <p:nvPicPr>
            <p:cNvPr id="1045" name="Picture 21" descr="C:\Users\CCHant\AppData\Local\Microsoft\Windows\Temporary Internet Files\Content.IE5\4ATG0GU0\MC900441331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36704" y="5085184"/>
              <a:ext cx="1443608" cy="1443608"/>
            </a:xfrm>
            <a:prstGeom prst="rect">
              <a:avLst/>
            </a:prstGeom>
            <a:noFill/>
          </p:spPr>
        </p:pic>
        <p:pic>
          <p:nvPicPr>
            <p:cNvPr id="40" name="Picture 21" descr="C:\Users\CCHant\AppData\Local\Microsoft\Windows\Temporary Internet Files\Content.IE5\4ATG0GU0\MC900441331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2848" y="5085184"/>
              <a:ext cx="1443608" cy="1443608"/>
            </a:xfrm>
            <a:prstGeom prst="rect">
              <a:avLst/>
            </a:prstGeom>
            <a:noFill/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43" name="矩形 42"/>
            <p:cNvSpPr/>
            <p:nvPr/>
          </p:nvSpPr>
          <p:spPr>
            <a:xfrm>
              <a:off x="6444208" y="4581128"/>
              <a:ext cx="1656184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u="sng" dirty="0" smtClean="0">
                  <a:solidFill>
                    <a:schemeClr val="tx1"/>
                  </a:solidFill>
                </a:rPr>
                <a:t>遠端導播</a:t>
              </a:r>
              <a:endParaRPr lang="en-US" altLang="zh-TW" u="sng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46" name="Picture 22" descr="C:\Users\CCHant\AppData\Local\Microsoft\Windows\Temporary Internet Files\Content.IE5\4ATG0GU0\MC90043156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24329" y="6309320"/>
              <a:ext cx="500718" cy="504056"/>
            </a:xfrm>
            <a:prstGeom prst="rect">
              <a:avLst/>
            </a:prstGeom>
            <a:noFill/>
          </p:spPr>
        </p:pic>
        <p:cxnSp>
          <p:nvCxnSpPr>
            <p:cNvPr id="46" name="肘形接點 45"/>
            <p:cNvCxnSpPr>
              <a:stCxn id="1044" idx="2"/>
            </p:cNvCxnSpPr>
            <p:nvPr/>
          </p:nvCxnSpPr>
          <p:spPr>
            <a:xfrm rot="5400000" flipH="1" flipV="1">
              <a:off x="4485842" y="4703292"/>
              <a:ext cx="136313" cy="3060342"/>
            </a:xfrm>
            <a:prstGeom prst="bentConnector4">
              <a:avLst>
                <a:gd name="adj1" fmla="val -167702"/>
                <a:gd name="adj2" fmla="val 6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1403648" y="5733256"/>
              <a:ext cx="1656184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u="sng" dirty="0" smtClean="0">
                  <a:solidFill>
                    <a:schemeClr val="tx1"/>
                  </a:solidFill>
                </a:rPr>
                <a:t>網路</a:t>
              </a:r>
              <a:endParaRPr lang="en-US" altLang="zh-TW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74" name="圓角化對角線角落矩形 73"/>
            <p:cNvSpPr/>
            <p:nvPr/>
          </p:nvSpPr>
          <p:spPr>
            <a:xfrm>
              <a:off x="395536" y="980728"/>
              <a:ext cx="8136904" cy="3600400"/>
            </a:xfrm>
            <a:prstGeom prst="round2Diag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6444208" y="1052736"/>
              <a:ext cx="1944216" cy="504056"/>
            </a:xfrm>
            <a:prstGeom prst="rect">
              <a:avLst/>
            </a:prstGeom>
            <a:noFill/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u="sng" dirty="0" smtClean="0">
                  <a:solidFill>
                    <a:schemeClr val="tx1"/>
                  </a:solidFill>
                </a:rPr>
                <a:t>一般教室</a:t>
              </a:r>
              <a:endParaRPr lang="en-US" altLang="zh-TW" sz="2000" u="sng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611560" y="1268760"/>
              <a:ext cx="1800200" cy="4532654"/>
              <a:chOff x="611560" y="1268760"/>
              <a:chExt cx="1800200" cy="4532654"/>
            </a:xfrm>
          </p:grpSpPr>
          <p:cxnSp>
            <p:nvCxnSpPr>
              <p:cNvPr id="42" name="圖案 41"/>
              <p:cNvCxnSpPr>
                <a:endCxn id="1044" idx="1"/>
              </p:cNvCxnSpPr>
              <p:nvPr/>
            </p:nvCxnSpPr>
            <p:spPr>
              <a:xfrm rot="16200000" flipH="1">
                <a:off x="-754667" y="2634987"/>
                <a:ext cx="4532654" cy="1800200"/>
              </a:xfrm>
              <a:prstGeom prst="bentConnector2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>
                <a:off x="611560" y="364502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>
                <a:off x="611560" y="126876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1841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15970</TotalTime>
  <Words>1332</Words>
  <Application>Microsoft Office PowerPoint</Application>
  <PresentationFormat>如螢幕大小 (4:3)</PresentationFormat>
  <Paragraphs>157</Paragraphs>
  <Slides>19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1_Office Theme</vt:lpstr>
      <vt:lpstr>新世代行動數位教室 教學資訊環境建置的發想</vt:lpstr>
      <vt:lpstr>演講大綱</vt:lpstr>
      <vt:lpstr>教學現場資訊設備應用的現況</vt:lpstr>
      <vt:lpstr>教學現場資訊設備應用的挑戰</vt:lpstr>
      <vt:lpstr>教學現場資訊設備應用的挑戰(續)</vt:lpstr>
      <vt:lpstr>幾個發想</vt:lpstr>
      <vt:lpstr>幾個發想 (續)</vt:lpstr>
      <vt:lpstr>自動化數位課程錄影與虛擬教室的串聯</vt:lpstr>
      <vt:lpstr>架構圖：課程網路攝影機組與遠端導播系統</vt:lpstr>
      <vt:lpstr>應用情境圖：自動化數位課程影音教材錄製</vt:lpstr>
      <vt:lpstr>應用情境圖：虛擬教室的聯結</vt:lpstr>
      <vt:lpstr>遠端導播系統畫面</vt:lpstr>
      <vt:lpstr>遠端導播系統</vt:lpstr>
      <vt:lpstr>資訊講桌與投影設備的改進</vt:lpstr>
      <vt:lpstr>PowerPoint 簡報</vt:lpstr>
      <vt:lpstr>互動教學的支援</vt:lpstr>
      <vt:lpstr>設備狀態的管理與維運</vt:lpstr>
      <vt:lpstr>軟體的管理與佈署</vt:lpstr>
      <vt:lpstr>PowerPoint 簡報</vt:lpstr>
    </vt:vector>
  </TitlesOfParts>
  <Company>PCCU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PCCU</dc:creator>
  <cp:lastModifiedBy>CCHANT</cp:lastModifiedBy>
  <cp:revision>1267</cp:revision>
  <cp:lastPrinted>2011-12-28T15:54:38Z</cp:lastPrinted>
  <dcterms:created xsi:type="dcterms:W3CDTF">2010-11-22T09:15:42Z</dcterms:created>
  <dcterms:modified xsi:type="dcterms:W3CDTF">2013-12-09T07:49:45Z</dcterms:modified>
</cp:coreProperties>
</file>